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65" r:id="rId5"/>
    <p:sldId id="263" r:id="rId6"/>
    <p:sldId id="266" r:id="rId7"/>
    <p:sldId id="267" r:id="rId8"/>
    <p:sldId id="259" r:id="rId9"/>
    <p:sldId id="260" r:id="rId10"/>
    <p:sldId id="268" r:id="rId11"/>
    <p:sldId id="269" r:id="rId12"/>
    <p:sldId id="270" r:id="rId13"/>
    <p:sldId id="271" r:id="rId14"/>
    <p:sldId id="273" r:id="rId15"/>
    <p:sldId id="272" r:id="rId16"/>
    <p:sldId id="274" r:id="rId17"/>
    <p:sldId id="275" r:id="rId18"/>
    <p:sldId id="264" r:id="rId19"/>
    <p:sldId id="276" r:id="rId20"/>
    <p:sldId id="277" r:id="rId21"/>
    <p:sldId id="278" r:id="rId22"/>
    <p:sldId id="262" r:id="rId23"/>
  </p:sldIdLst>
  <p:sldSz cx="18288000" cy="10287000"/>
  <p:notesSz cx="6858000" cy="9144000"/>
  <p:embeddedFontLst>
    <p:embeddedFont>
      <p:font typeface="Impact" panose="020B0806030902050204" pitchFamily="34" charset="0"/>
      <p:regular r:id="rId24"/>
    </p:embeddedFont>
    <p:embeddedFont>
      <p:font typeface="Montserrat" panose="00000500000000000000" pitchFamily="2" charset="-52"/>
      <p:regular r:id="rId25"/>
      <p:bold r:id="rId26"/>
      <p:italic r:id="rId27"/>
      <p:boldItalic r:id="rId28"/>
    </p:embeddedFont>
    <p:embeddedFont>
      <p:font typeface="Montserrat Bold" panose="00000800000000000000" charset="-52"/>
      <p:regular r:id="rId29"/>
    </p:embeddedFont>
    <p:embeddedFont>
      <p:font typeface="Montserrat Italics" panose="020B0604020202020204" charset="-52"/>
      <p:regular r:id="rId30"/>
    </p:embeddedFont>
    <p:embeddedFont>
      <p:font typeface="StudioScriptCTT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0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svg"/><Relationship Id="rId7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1.jpeg"/><Relationship Id="rId5" Type="http://schemas.openxmlformats.org/officeDocument/2006/relationships/image" Target="../media/image14.svg"/><Relationship Id="rId10" Type="http://schemas.openxmlformats.org/officeDocument/2006/relationships/image" Target="../media/image20.jpeg"/><Relationship Id="rId4" Type="http://schemas.openxmlformats.org/officeDocument/2006/relationships/image" Target="../media/image9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8.svg"/><Relationship Id="rId7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svg"/><Relationship Id="rId10" Type="http://schemas.openxmlformats.org/officeDocument/2006/relationships/image" Target="../media/image24.jpeg"/><Relationship Id="rId4" Type="http://schemas.openxmlformats.org/officeDocument/2006/relationships/image" Target="../media/image9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8.svg"/><Relationship Id="rId7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8.jpeg"/><Relationship Id="rId5" Type="http://schemas.openxmlformats.org/officeDocument/2006/relationships/image" Target="../media/image14.svg"/><Relationship Id="rId10" Type="http://schemas.openxmlformats.org/officeDocument/2006/relationships/image" Target="../media/image27.jpeg"/><Relationship Id="rId4" Type="http://schemas.openxmlformats.org/officeDocument/2006/relationships/image" Target="../media/image9.png"/><Relationship Id="rId9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sv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3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2.svg"/><Relationship Id="rId5" Type="http://schemas.openxmlformats.org/officeDocument/2006/relationships/image" Target="../media/image12.svg"/><Relationship Id="rId10" Type="http://schemas.openxmlformats.org/officeDocument/2006/relationships/image" Target="../media/image31.pn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843682" y="1575435"/>
            <a:ext cx="13588349" cy="12450325"/>
          </a:xfrm>
          <a:custGeom>
            <a:avLst/>
            <a:gdLst/>
            <a:ahLst/>
            <a:cxnLst/>
            <a:rect l="l" t="t" r="r" b="b"/>
            <a:pathLst>
              <a:path w="13588349" h="12450325">
                <a:moveTo>
                  <a:pt x="13588349" y="0"/>
                </a:moveTo>
                <a:lnTo>
                  <a:pt x="0" y="0"/>
                </a:lnTo>
                <a:lnTo>
                  <a:pt x="0" y="12450325"/>
                </a:lnTo>
                <a:lnTo>
                  <a:pt x="13588349" y="12450325"/>
                </a:lnTo>
                <a:lnTo>
                  <a:pt x="1358834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866439" y="731357"/>
            <a:ext cx="16555122" cy="15168630"/>
          </a:xfrm>
          <a:custGeom>
            <a:avLst/>
            <a:gdLst/>
            <a:ahLst/>
            <a:cxnLst/>
            <a:rect l="l" t="t" r="r" b="b"/>
            <a:pathLst>
              <a:path w="16555122" h="15168630">
                <a:moveTo>
                  <a:pt x="0" y="0"/>
                </a:moveTo>
                <a:lnTo>
                  <a:pt x="16555122" y="0"/>
                </a:lnTo>
                <a:lnTo>
                  <a:pt x="16555122" y="15168630"/>
                </a:lnTo>
                <a:lnTo>
                  <a:pt x="0" y="15168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13839336" y="2848141"/>
            <a:ext cx="808976" cy="3111447"/>
          </a:xfrm>
          <a:custGeom>
            <a:avLst/>
            <a:gdLst/>
            <a:ahLst/>
            <a:cxnLst/>
            <a:rect l="l" t="t" r="r" b="b"/>
            <a:pathLst>
              <a:path w="808976" h="3111447">
                <a:moveTo>
                  <a:pt x="0" y="0"/>
                </a:moveTo>
                <a:lnTo>
                  <a:pt x="808976" y="0"/>
                </a:lnTo>
                <a:lnTo>
                  <a:pt x="808976" y="3111446"/>
                </a:lnTo>
                <a:lnTo>
                  <a:pt x="0" y="31114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14478000" y="962025"/>
            <a:ext cx="2781301" cy="594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sz="3600" b="1" dirty="0">
                <a:solidFill>
                  <a:srgbClr val="2E1E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</a:t>
            </a:r>
            <a:r>
              <a:rPr lang="ru-RU" sz="3600" b="1" dirty="0">
                <a:solidFill>
                  <a:srgbClr val="2E1E1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21-2026</a:t>
            </a:r>
            <a:endParaRPr lang="en-US" sz="3600" b="1" dirty="0">
              <a:solidFill>
                <a:srgbClr val="2E1E15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175452" y="4786119"/>
            <a:ext cx="4792553" cy="1594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880"/>
              </a:lnSpc>
            </a:pPr>
            <a:r>
              <a:rPr lang="ru-RU" sz="9200" i="1" dirty="0">
                <a:solidFill>
                  <a:srgbClr val="FFFAF3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Сведения</a:t>
            </a:r>
            <a:endParaRPr lang="en-US" sz="9200" i="1" dirty="0">
              <a:solidFill>
                <a:srgbClr val="FFFAF3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58465" y="4208997"/>
            <a:ext cx="14285853" cy="3188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524"/>
              </a:lnSpc>
            </a:pPr>
            <a:r>
              <a:rPr lang="ru-RU" sz="9600" dirty="0">
                <a:solidFill>
                  <a:srgbClr val="FFFAF3"/>
                </a:solidFill>
                <a:latin typeface="Impact"/>
                <a:ea typeface="Impact"/>
                <a:cs typeface="Impact"/>
                <a:sym typeface="Impact"/>
              </a:rPr>
              <a:t>о качестве реализации </a:t>
            </a:r>
            <a:endParaRPr lang="en-US" sz="9600" dirty="0">
              <a:solidFill>
                <a:srgbClr val="FFFAF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230726" y="7816613"/>
            <a:ext cx="13826548" cy="1826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ru-RU" sz="20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дополнительной общеобразовательной общеразвивающей программы  социально-гуманитарной направленности «Волонтёрский отряд «Импульс» (штаб волонтёров)» педагога дополнительного образования </a:t>
            </a:r>
            <a:r>
              <a:rPr lang="ru-RU" sz="2000" b="1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Демина Сергея Алексеевича</a:t>
            </a:r>
          </a:p>
        </p:txBody>
      </p:sp>
      <p:sp>
        <p:nvSpPr>
          <p:cNvPr id="9" name="Freeform 9"/>
          <p:cNvSpPr/>
          <p:nvPr/>
        </p:nvSpPr>
        <p:spPr>
          <a:xfrm>
            <a:off x="1843682" y="1302068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>
            <a:off x="767633" y="2616608"/>
            <a:ext cx="17520367" cy="7702260"/>
            <a:chOff x="0" y="0"/>
            <a:chExt cx="4614418" cy="20285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14418" cy="2028579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7536" y="3711029"/>
            <a:ext cx="9998186" cy="5368755"/>
            <a:chOff x="0" y="0"/>
            <a:chExt cx="2633267" cy="4432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33267" cy="443257"/>
            </a:xfrm>
            <a:custGeom>
              <a:avLst/>
              <a:gdLst/>
              <a:ahLst/>
              <a:cxnLst/>
              <a:rect l="l" t="t" r="r" b="b"/>
              <a:pathLst>
                <a:path w="2633267" h="443257">
                  <a:moveTo>
                    <a:pt x="23230" y="0"/>
                  </a:moveTo>
                  <a:lnTo>
                    <a:pt x="2610037" y="0"/>
                  </a:lnTo>
                  <a:cubicBezTo>
                    <a:pt x="2616198" y="0"/>
                    <a:pt x="2622107" y="2447"/>
                    <a:pt x="2626463" y="6804"/>
                  </a:cubicBezTo>
                  <a:cubicBezTo>
                    <a:pt x="2630820" y="11160"/>
                    <a:pt x="2633267" y="17069"/>
                    <a:pt x="2633267" y="23230"/>
                  </a:cubicBezTo>
                  <a:lnTo>
                    <a:pt x="2633267" y="420027"/>
                  </a:lnTo>
                  <a:cubicBezTo>
                    <a:pt x="2633267" y="432856"/>
                    <a:pt x="2622867" y="443257"/>
                    <a:pt x="2610037" y="443257"/>
                  </a:cubicBezTo>
                  <a:lnTo>
                    <a:pt x="23230" y="443257"/>
                  </a:lnTo>
                  <a:cubicBezTo>
                    <a:pt x="17069" y="443257"/>
                    <a:pt x="11160" y="440809"/>
                    <a:pt x="6804" y="436453"/>
                  </a:cubicBezTo>
                  <a:cubicBezTo>
                    <a:pt x="2447" y="432096"/>
                    <a:pt x="0" y="426188"/>
                    <a:pt x="0" y="420027"/>
                  </a:cubicBezTo>
                  <a:lnTo>
                    <a:pt x="0" y="23230"/>
                  </a:lnTo>
                  <a:cubicBezTo>
                    <a:pt x="0" y="17069"/>
                    <a:pt x="2447" y="11160"/>
                    <a:pt x="6804" y="6804"/>
                  </a:cubicBezTo>
                  <a:cubicBezTo>
                    <a:pt x="11160" y="2447"/>
                    <a:pt x="17069" y="0"/>
                    <a:pt x="23230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633267" cy="481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1969424" y="1119600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9" y="0"/>
                </a:lnTo>
                <a:lnTo>
                  <a:pt x="990339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TextBox 13"/>
          <p:cNvSpPr txBox="1"/>
          <p:nvPr/>
        </p:nvSpPr>
        <p:spPr>
          <a:xfrm>
            <a:off x="1028700" y="733425"/>
            <a:ext cx="4610100" cy="1542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66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Отслеживание</a:t>
            </a:r>
            <a:endParaRPr lang="en-US" sz="66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902932" y="595512"/>
            <a:ext cx="6404556" cy="1617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60"/>
              </a:lnSpc>
            </a:pPr>
            <a:r>
              <a:rPr lang="ru-RU" sz="72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Результатов</a:t>
            </a:r>
            <a:endParaRPr lang="en-US" sz="72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79829" y="3882282"/>
            <a:ext cx="9753600" cy="5026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Для отслеживания результатов образования по программе педагогом разработана система средств контроля образовательных результатов.</a:t>
            </a:r>
          </a:p>
          <a:p>
            <a:pPr algn="l">
              <a:lnSpc>
                <a:spcPct val="150000"/>
              </a:lnSpc>
            </a:pPr>
            <a:r>
              <a:rPr lang="ru-RU" sz="20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Систематическое оценивание успешности обучения, личностных качеств методами психолого-педагогической диагностики в течение всех лет обучения групп учащихся по программе позволяет педагогу определять направления образовательно-воспитательной работы с каждым учащимся и коллективом на протяжении всего периода обучения, а также анализировать результативность образовательной деятельности в объединении. Кроме того, данные, полученные в результате проведения мониторинга, являются важным стимулом для рефлексии и анализа работы педагога.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C9618AD-7A1F-3183-339B-39D0BBF0DB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1"/>
          <a:stretch>
            <a:fillRect/>
          </a:stretch>
        </p:blipFill>
        <p:spPr>
          <a:xfrm>
            <a:off x="12698500" y="3347407"/>
            <a:ext cx="4821867" cy="6096000"/>
          </a:xfrm>
          <a:prstGeom prst="rect">
            <a:avLst/>
          </a:prstGeom>
          <a:ln w="38100" cap="sq">
            <a:solidFill>
              <a:srgbClr val="2E1E1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65518" y="0"/>
            <a:ext cx="11222482" cy="10299785"/>
            <a:chOff x="0" y="0"/>
            <a:chExt cx="2955715" cy="27127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55715" cy="2712701"/>
            </a:xfrm>
            <a:custGeom>
              <a:avLst/>
              <a:gdLst/>
              <a:ahLst/>
              <a:cxnLst/>
              <a:rect l="l" t="t" r="r" b="b"/>
              <a:pathLst>
                <a:path w="2955715" h="2712701">
                  <a:moveTo>
                    <a:pt x="0" y="0"/>
                  </a:moveTo>
                  <a:lnTo>
                    <a:pt x="2955715" y="0"/>
                  </a:lnTo>
                  <a:lnTo>
                    <a:pt x="2955715" y="2712701"/>
                  </a:lnTo>
                  <a:lnTo>
                    <a:pt x="0" y="2712701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955715" cy="2750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3458210"/>
            <a:ext cx="5372527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-RU" sz="72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реализацией программы</a:t>
            </a:r>
            <a:endParaRPr lang="en-US" sz="72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009650"/>
            <a:ext cx="5498873" cy="2748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560"/>
              </a:lnSpc>
            </a:pPr>
            <a:r>
              <a:rPr lang="ru-RU" sz="96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Механизм контроля за </a:t>
            </a:r>
            <a:endParaRPr lang="en-US" sz="96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8309571" y="419099"/>
            <a:ext cx="10341055" cy="3821061"/>
            <a:chOff x="0" y="0"/>
            <a:chExt cx="2723570" cy="6346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23570" cy="634641"/>
            </a:xfrm>
            <a:custGeom>
              <a:avLst/>
              <a:gdLst/>
              <a:ahLst/>
              <a:cxnLst/>
              <a:rect l="l" t="t" r="r" b="b"/>
              <a:pathLst>
                <a:path w="2723570" h="634641">
                  <a:moveTo>
                    <a:pt x="22460" y="0"/>
                  </a:moveTo>
                  <a:lnTo>
                    <a:pt x="2701110" y="0"/>
                  </a:lnTo>
                  <a:cubicBezTo>
                    <a:pt x="2713514" y="0"/>
                    <a:pt x="2723570" y="10056"/>
                    <a:pt x="2723570" y="22460"/>
                  </a:cubicBezTo>
                  <a:lnTo>
                    <a:pt x="2723570" y="612182"/>
                  </a:lnTo>
                  <a:cubicBezTo>
                    <a:pt x="2723570" y="618138"/>
                    <a:pt x="2721204" y="623851"/>
                    <a:pt x="2716992" y="628063"/>
                  </a:cubicBezTo>
                  <a:cubicBezTo>
                    <a:pt x="2712780" y="632275"/>
                    <a:pt x="2707067" y="634641"/>
                    <a:pt x="2701110" y="634641"/>
                  </a:cubicBezTo>
                  <a:lnTo>
                    <a:pt x="22460" y="634641"/>
                  </a:lnTo>
                  <a:cubicBezTo>
                    <a:pt x="16503" y="634641"/>
                    <a:pt x="10790" y="632275"/>
                    <a:pt x="6578" y="628063"/>
                  </a:cubicBezTo>
                  <a:cubicBezTo>
                    <a:pt x="2366" y="623851"/>
                    <a:pt x="0" y="618138"/>
                    <a:pt x="0" y="612182"/>
                  </a:cubicBezTo>
                  <a:lnTo>
                    <a:pt x="0" y="22460"/>
                  </a:lnTo>
                  <a:cubicBezTo>
                    <a:pt x="0" y="16503"/>
                    <a:pt x="2366" y="10790"/>
                    <a:pt x="6578" y="6578"/>
                  </a:cubicBezTo>
                  <a:cubicBezTo>
                    <a:pt x="10790" y="2366"/>
                    <a:pt x="16503" y="0"/>
                    <a:pt x="2246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723570" cy="672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309571" y="4669547"/>
            <a:ext cx="10341055" cy="2409654"/>
            <a:chOff x="0" y="0"/>
            <a:chExt cx="2723570" cy="63464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23570" cy="634641"/>
            </a:xfrm>
            <a:custGeom>
              <a:avLst/>
              <a:gdLst/>
              <a:ahLst/>
              <a:cxnLst/>
              <a:rect l="l" t="t" r="r" b="b"/>
              <a:pathLst>
                <a:path w="2723570" h="634641">
                  <a:moveTo>
                    <a:pt x="22460" y="0"/>
                  </a:moveTo>
                  <a:lnTo>
                    <a:pt x="2701110" y="0"/>
                  </a:lnTo>
                  <a:cubicBezTo>
                    <a:pt x="2713514" y="0"/>
                    <a:pt x="2723570" y="10056"/>
                    <a:pt x="2723570" y="22460"/>
                  </a:cubicBezTo>
                  <a:lnTo>
                    <a:pt x="2723570" y="612182"/>
                  </a:lnTo>
                  <a:cubicBezTo>
                    <a:pt x="2723570" y="618138"/>
                    <a:pt x="2721204" y="623851"/>
                    <a:pt x="2716992" y="628063"/>
                  </a:cubicBezTo>
                  <a:cubicBezTo>
                    <a:pt x="2712780" y="632275"/>
                    <a:pt x="2707067" y="634641"/>
                    <a:pt x="2701110" y="634641"/>
                  </a:cubicBezTo>
                  <a:lnTo>
                    <a:pt x="22460" y="634641"/>
                  </a:lnTo>
                  <a:cubicBezTo>
                    <a:pt x="16503" y="634641"/>
                    <a:pt x="10790" y="632275"/>
                    <a:pt x="6578" y="628063"/>
                  </a:cubicBezTo>
                  <a:cubicBezTo>
                    <a:pt x="2366" y="623851"/>
                    <a:pt x="0" y="618138"/>
                    <a:pt x="0" y="612182"/>
                  </a:cubicBezTo>
                  <a:lnTo>
                    <a:pt x="0" y="22460"/>
                  </a:lnTo>
                  <a:cubicBezTo>
                    <a:pt x="0" y="16503"/>
                    <a:pt x="2366" y="10790"/>
                    <a:pt x="6578" y="6578"/>
                  </a:cubicBezTo>
                  <a:cubicBezTo>
                    <a:pt x="10790" y="2366"/>
                    <a:pt x="16503" y="0"/>
                    <a:pt x="2246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723570" cy="672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09571" y="7579246"/>
            <a:ext cx="10341055" cy="2409654"/>
            <a:chOff x="0" y="0"/>
            <a:chExt cx="2723570" cy="63464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23570" cy="634641"/>
            </a:xfrm>
            <a:custGeom>
              <a:avLst/>
              <a:gdLst/>
              <a:ahLst/>
              <a:cxnLst/>
              <a:rect l="l" t="t" r="r" b="b"/>
              <a:pathLst>
                <a:path w="2723570" h="634641">
                  <a:moveTo>
                    <a:pt x="22460" y="0"/>
                  </a:moveTo>
                  <a:lnTo>
                    <a:pt x="2701110" y="0"/>
                  </a:lnTo>
                  <a:cubicBezTo>
                    <a:pt x="2713514" y="0"/>
                    <a:pt x="2723570" y="10056"/>
                    <a:pt x="2723570" y="22460"/>
                  </a:cubicBezTo>
                  <a:lnTo>
                    <a:pt x="2723570" y="612182"/>
                  </a:lnTo>
                  <a:cubicBezTo>
                    <a:pt x="2723570" y="618138"/>
                    <a:pt x="2721204" y="623851"/>
                    <a:pt x="2716992" y="628063"/>
                  </a:cubicBezTo>
                  <a:cubicBezTo>
                    <a:pt x="2712780" y="632275"/>
                    <a:pt x="2707067" y="634641"/>
                    <a:pt x="2701110" y="634641"/>
                  </a:cubicBezTo>
                  <a:lnTo>
                    <a:pt x="22460" y="634641"/>
                  </a:lnTo>
                  <a:cubicBezTo>
                    <a:pt x="16503" y="634641"/>
                    <a:pt x="10790" y="632275"/>
                    <a:pt x="6578" y="628063"/>
                  </a:cubicBezTo>
                  <a:cubicBezTo>
                    <a:pt x="2366" y="623851"/>
                    <a:pt x="0" y="618138"/>
                    <a:pt x="0" y="612182"/>
                  </a:cubicBezTo>
                  <a:lnTo>
                    <a:pt x="0" y="22460"/>
                  </a:lnTo>
                  <a:cubicBezTo>
                    <a:pt x="0" y="16503"/>
                    <a:pt x="2366" y="10790"/>
                    <a:pt x="6578" y="6578"/>
                  </a:cubicBezTo>
                  <a:cubicBezTo>
                    <a:pt x="10790" y="2366"/>
                    <a:pt x="16503" y="0"/>
                    <a:pt x="2246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723570" cy="6727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013212" y="673327"/>
            <a:ext cx="7804069" cy="534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ru-RU" sz="3200" b="1" dirty="0">
                <a:solidFill>
                  <a:srgbClr val="FFFA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Экзамен на звание штабиста</a:t>
            </a:r>
            <a:endParaRPr lang="en-US" sz="3200" b="1" dirty="0">
              <a:solidFill>
                <a:srgbClr val="FFFA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7849130" y="245678"/>
            <a:ext cx="920882" cy="955785"/>
            <a:chOff x="0" y="0"/>
            <a:chExt cx="783118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83118" cy="812800"/>
            </a:xfrm>
            <a:custGeom>
              <a:avLst/>
              <a:gdLst/>
              <a:ahLst/>
              <a:cxnLst/>
              <a:rect l="l" t="t" r="r" b="b"/>
              <a:pathLst>
                <a:path w="783118" h="812800">
                  <a:moveTo>
                    <a:pt x="391559" y="0"/>
                  </a:moveTo>
                  <a:cubicBezTo>
                    <a:pt x="175307" y="0"/>
                    <a:pt x="0" y="181951"/>
                    <a:pt x="0" y="406400"/>
                  </a:cubicBezTo>
                  <a:cubicBezTo>
                    <a:pt x="0" y="630849"/>
                    <a:pt x="175307" y="812800"/>
                    <a:pt x="391559" y="812800"/>
                  </a:cubicBezTo>
                  <a:cubicBezTo>
                    <a:pt x="607811" y="812800"/>
                    <a:pt x="783118" y="630849"/>
                    <a:pt x="783118" y="406400"/>
                  </a:cubicBezTo>
                  <a:cubicBezTo>
                    <a:pt x="783118" y="181951"/>
                    <a:pt x="607811" y="0"/>
                    <a:pt x="391559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3417" y="38100"/>
              <a:ext cx="63628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b="1">
                  <a:solidFill>
                    <a:srgbClr val="FFFAF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49130" y="4424920"/>
            <a:ext cx="920882" cy="955785"/>
            <a:chOff x="0" y="0"/>
            <a:chExt cx="783118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3118" cy="812800"/>
            </a:xfrm>
            <a:custGeom>
              <a:avLst/>
              <a:gdLst/>
              <a:ahLst/>
              <a:cxnLst/>
              <a:rect l="l" t="t" r="r" b="b"/>
              <a:pathLst>
                <a:path w="783118" h="812800">
                  <a:moveTo>
                    <a:pt x="391559" y="0"/>
                  </a:moveTo>
                  <a:cubicBezTo>
                    <a:pt x="175307" y="0"/>
                    <a:pt x="0" y="181951"/>
                    <a:pt x="0" y="406400"/>
                  </a:cubicBezTo>
                  <a:cubicBezTo>
                    <a:pt x="0" y="630849"/>
                    <a:pt x="175307" y="812800"/>
                    <a:pt x="391559" y="812800"/>
                  </a:cubicBezTo>
                  <a:cubicBezTo>
                    <a:pt x="607811" y="812800"/>
                    <a:pt x="783118" y="630849"/>
                    <a:pt x="783118" y="406400"/>
                  </a:cubicBezTo>
                  <a:cubicBezTo>
                    <a:pt x="783118" y="181951"/>
                    <a:pt x="607811" y="0"/>
                    <a:pt x="391559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3417" y="38100"/>
              <a:ext cx="63628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b="1">
                  <a:solidFill>
                    <a:srgbClr val="FFFAF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849130" y="7263961"/>
            <a:ext cx="920882" cy="955785"/>
            <a:chOff x="0" y="0"/>
            <a:chExt cx="783118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83118" cy="812800"/>
            </a:xfrm>
            <a:custGeom>
              <a:avLst/>
              <a:gdLst/>
              <a:ahLst/>
              <a:cxnLst/>
              <a:rect l="l" t="t" r="r" b="b"/>
              <a:pathLst>
                <a:path w="783118" h="812800">
                  <a:moveTo>
                    <a:pt x="391559" y="0"/>
                  </a:moveTo>
                  <a:cubicBezTo>
                    <a:pt x="175307" y="0"/>
                    <a:pt x="0" y="181951"/>
                    <a:pt x="0" y="406400"/>
                  </a:cubicBezTo>
                  <a:cubicBezTo>
                    <a:pt x="0" y="630849"/>
                    <a:pt x="175307" y="812800"/>
                    <a:pt x="391559" y="812800"/>
                  </a:cubicBezTo>
                  <a:cubicBezTo>
                    <a:pt x="607811" y="812800"/>
                    <a:pt x="783118" y="630849"/>
                    <a:pt x="783118" y="406400"/>
                  </a:cubicBezTo>
                  <a:cubicBezTo>
                    <a:pt x="783118" y="181951"/>
                    <a:pt x="607811" y="0"/>
                    <a:pt x="391559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3417" y="38100"/>
              <a:ext cx="636283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b="1">
                  <a:solidFill>
                    <a:srgbClr val="FFFAF3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013212" y="1359148"/>
            <a:ext cx="9046188" cy="2543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16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В качестве итоговой формы контроля освоения программы предусмотрен «Экзамен на звание штабиста Волонтёрского отряда «Импульс»», направленный на оценку уровня сформированности универсальных учебных действий. Критерием социального развития учащегося выступает его текущая ступень в лестнице социальных успехов штаба (стажёр, штабист, СКДР, профи, хранитель, чародей, мастер), отражающая индивидуальный прогресс и степень вовлечённости в деятельность отряда. </a:t>
            </a:r>
            <a:endParaRPr lang="en-US" sz="16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013212" y="4912541"/>
            <a:ext cx="9473578" cy="11112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ru-RU" sz="3200" b="1" dirty="0">
                <a:solidFill>
                  <a:srgbClr val="FFFA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Разработка, защита и реализация группового проекта.</a:t>
            </a:r>
            <a:endParaRPr lang="en-US" sz="3200" b="1" dirty="0">
              <a:solidFill>
                <a:srgbClr val="FFFA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013212" y="6131732"/>
            <a:ext cx="9046188" cy="696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16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Для наиболее успешных учащихся: разработка и реализация персональной программы профильного клуба для школы волонтеров. </a:t>
            </a:r>
            <a:endParaRPr lang="en-US" sz="16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013212" y="7816586"/>
            <a:ext cx="7416533" cy="1111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ru-RU" sz="3200" b="1" dirty="0">
                <a:solidFill>
                  <a:srgbClr val="FFFA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Защита программы клуба и ее реализация.</a:t>
            </a:r>
            <a:endParaRPr lang="en-US" sz="3200" b="1" dirty="0">
              <a:solidFill>
                <a:srgbClr val="FFFA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1" name="Freeform 31"/>
          <p:cNvSpPr/>
          <p:nvPr/>
        </p:nvSpPr>
        <p:spPr>
          <a:xfrm>
            <a:off x="1028700" y="8689092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2" name="Freeform 32"/>
          <p:cNvSpPr/>
          <p:nvPr/>
        </p:nvSpPr>
        <p:spPr>
          <a:xfrm flipH="1">
            <a:off x="5774441" y="512445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1340869" y="0"/>
                </a:moveTo>
                <a:lnTo>
                  <a:pt x="0" y="0"/>
                </a:lnTo>
                <a:lnTo>
                  <a:pt x="0" y="2471647"/>
                </a:lnTo>
                <a:lnTo>
                  <a:pt x="1340869" y="2471647"/>
                </a:lnTo>
                <a:lnTo>
                  <a:pt x="134086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3" name="Freeform 33"/>
          <p:cNvSpPr/>
          <p:nvPr/>
        </p:nvSpPr>
        <p:spPr>
          <a:xfrm flipH="1">
            <a:off x="5774441" y="7207783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1340869" y="0"/>
                </a:moveTo>
                <a:lnTo>
                  <a:pt x="0" y="0"/>
                </a:lnTo>
                <a:lnTo>
                  <a:pt x="0" y="2471647"/>
                </a:lnTo>
                <a:lnTo>
                  <a:pt x="1340869" y="2471647"/>
                </a:lnTo>
                <a:lnTo>
                  <a:pt x="134086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843682" y="1575435"/>
            <a:ext cx="13588349" cy="12450325"/>
          </a:xfrm>
          <a:custGeom>
            <a:avLst/>
            <a:gdLst/>
            <a:ahLst/>
            <a:cxnLst/>
            <a:rect l="l" t="t" r="r" b="b"/>
            <a:pathLst>
              <a:path w="13588349" h="12450325">
                <a:moveTo>
                  <a:pt x="13588349" y="0"/>
                </a:moveTo>
                <a:lnTo>
                  <a:pt x="0" y="0"/>
                </a:lnTo>
                <a:lnTo>
                  <a:pt x="0" y="12450325"/>
                </a:lnTo>
                <a:lnTo>
                  <a:pt x="13588349" y="12450325"/>
                </a:lnTo>
                <a:lnTo>
                  <a:pt x="1358834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866439" y="731357"/>
            <a:ext cx="16555122" cy="15168630"/>
          </a:xfrm>
          <a:custGeom>
            <a:avLst/>
            <a:gdLst/>
            <a:ahLst/>
            <a:cxnLst/>
            <a:rect l="l" t="t" r="r" b="b"/>
            <a:pathLst>
              <a:path w="16555122" h="15168630">
                <a:moveTo>
                  <a:pt x="0" y="0"/>
                </a:moveTo>
                <a:lnTo>
                  <a:pt x="16555122" y="0"/>
                </a:lnTo>
                <a:lnTo>
                  <a:pt x="16555122" y="15168630"/>
                </a:lnTo>
                <a:lnTo>
                  <a:pt x="0" y="15168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14041914" y="2578551"/>
            <a:ext cx="808976" cy="3111447"/>
          </a:xfrm>
          <a:custGeom>
            <a:avLst/>
            <a:gdLst/>
            <a:ahLst/>
            <a:cxnLst/>
            <a:rect l="l" t="t" r="r" b="b"/>
            <a:pathLst>
              <a:path w="808976" h="3111447">
                <a:moveTo>
                  <a:pt x="0" y="0"/>
                </a:moveTo>
                <a:lnTo>
                  <a:pt x="808977" y="0"/>
                </a:lnTo>
                <a:lnTo>
                  <a:pt x="808977" y="3111447"/>
                </a:lnTo>
                <a:lnTo>
                  <a:pt x="0" y="311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5" name="Group 5"/>
          <p:cNvGrpSpPr/>
          <p:nvPr/>
        </p:nvGrpSpPr>
        <p:grpSpPr>
          <a:xfrm>
            <a:off x="1801753" y="7172093"/>
            <a:ext cx="13588349" cy="1098915"/>
            <a:chOff x="0" y="0"/>
            <a:chExt cx="2993511" cy="2894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93511" cy="289426"/>
            </a:xfrm>
            <a:custGeom>
              <a:avLst/>
              <a:gdLst/>
              <a:ahLst/>
              <a:cxnLst/>
              <a:rect l="l" t="t" r="r" b="b"/>
              <a:pathLst>
                <a:path w="2993511" h="289426">
                  <a:moveTo>
                    <a:pt x="20434" y="0"/>
                  </a:moveTo>
                  <a:lnTo>
                    <a:pt x="2973077" y="0"/>
                  </a:lnTo>
                  <a:cubicBezTo>
                    <a:pt x="2978496" y="0"/>
                    <a:pt x="2983694" y="2153"/>
                    <a:pt x="2987526" y="5985"/>
                  </a:cubicBezTo>
                  <a:cubicBezTo>
                    <a:pt x="2991358" y="9817"/>
                    <a:pt x="2993511" y="15015"/>
                    <a:pt x="2993511" y="20434"/>
                  </a:cubicBezTo>
                  <a:lnTo>
                    <a:pt x="2993511" y="268992"/>
                  </a:lnTo>
                  <a:cubicBezTo>
                    <a:pt x="2993511" y="274411"/>
                    <a:pt x="2991358" y="279609"/>
                    <a:pt x="2987526" y="283441"/>
                  </a:cubicBezTo>
                  <a:cubicBezTo>
                    <a:pt x="2983694" y="287273"/>
                    <a:pt x="2978496" y="289426"/>
                    <a:pt x="2973077" y="289426"/>
                  </a:cubicBezTo>
                  <a:lnTo>
                    <a:pt x="20434" y="289426"/>
                  </a:lnTo>
                  <a:cubicBezTo>
                    <a:pt x="15015" y="289426"/>
                    <a:pt x="9817" y="287273"/>
                    <a:pt x="5985" y="283441"/>
                  </a:cubicBezTo>
                  <a:cubicBezTo>
                    <a:pt x="2153" y="279609"/>
                    <a:pt x="0" y="274411"/>
                    <a:pt x="0" y="268992"/>
                  </a:cubicBezTo>
                  <a:lnTo>
                    <a:pt x="0" y="20434"/>
                  </a:lnTo>
                  <a:cubicBezTo>
                    <a:pt x="0" y="15015"/>
                    <a:pt x="2153" y="9817"/>
                    <a:pt x="5985" y="5985"/>
                  </a:cubicBezTo>
                  <a:cubicBezTo>
                    <a:pt x="9817" y="2153"/>
                    <a:pt x="15015" y="0"/>
                    <a:pt x="20434" y="0"/>
                  </a:cubicBezTo>
                  <a:close/>
                </a:path>
              </a:pathLst>
            </a:custGeom>
            <a:solidFill>
              <a:srgbClr val="9C7039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993511" cy="3275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840131" y="4180375"/>
            <a:ext cx="808556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84"/>
              </a:lnSpc>
            </a:pPr>
            <a:r>
              <a:rPr lang="ru-RU" sz="10400" dirty="0">
                <a:solidFill>
                  <a:srgbClr val="FFFAF3"/>
                </a:solidFill>
                <a:latin typeface="Impact"/>
                <a:ea typeface="Impact"/>
                <a:cs typeface="Impact"/>
                <a:sym typeface="Impact"/>
              </a:rPr>
              <a:t>РЕЗУЛЬТАТАМ</a:t>
            </a:r>
            <a:endParaRPr lang="en-US" sz="10400" dirty="0">
              <a:solidFill>
                <a:srgbClr val="FFFAF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843682" y="3810905"/>
            <a:ext cx="2672690" cy="165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9600" i="1" dirty="0">
                <a:solidFill>
                  <a:srgbClr val="FFFAF3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По</a:t>
            </a:r>
            <a:endParaRPr lang="en-US" sz="9600" i="1" dirty="0">
              <a:solidFill>
                <a:srgbClr val="FFFAF3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01754" y="6272933"/>
            <a:ext cx="9586318" cy="594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ru-RU" sz="3599" i="1" dirty="0">
                <a:solidFill>
                  <a:srgbClr val="FFFAF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промежуточного и итогового контроля </a:t>
            </a:r>
            <a:endParaRPr lang="en-US" sz="3599" i="1" dirty="0">
              <a:solidFill>
                <a:srgbClr val="FFFAF3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14610" y="7381507"/>
            <a:ext cx="14278861" cy="569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ru-RU" sz="2800" b="1" dirty="0">
                <a:solidFill>
                  <a:srgbClr val="FFFA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можно проследить положительную динамику развития учащихся </a:t>
            </a:r>
            <a:endParaRPr lang="en-US" sz="2800" b="1" dirty="0">
              <a:solidFill>
                <a:srgbClr val="FFFA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01754" y="8490488"/>
            <a:ext cx="1034539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ru-RU" sz="3499" i="1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и освоения программного материала.</a:t>
            </a:r>
            <a:endParaRPr lang="en-US" sz="3499" i="1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801754" y="1534165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9" y="0"/>
                </a:lnTo>
                <a:lnTo>
                  <a:pt x="990339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84378" y="302679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Freeform 17"/>
          <p:cNvSpPr/>
          <p:nvPr/>
        </p:nvSpPr>
        <p:spPr>
          <a:xfrm>
            <a:off x="5791325" y="975784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733800" cy="10287000"/>
            <a:chOff x="0" y="0"/>
            <a:chExt cx="177351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73511" cy="2709333"/>
            </a:xfrm>
            <a:custGeom>
              <a:avLst/>
              <a:gdLst/>
              <a:ahLst/>
              <a:cxnLst/>
              <a:rect l="l" t="t" r="r" b="b"/>
              <a:pathLst>
                <a:path w="1773511" h="2709333">
                  <a:moveTo>
                    <a:pt x="0" y="0"/>
                  </a:moveTo>
                  <a:lnTo>
                    <a:pt x="1773511" y="0"/>
                  </a:lnTo>
                  <a:lnTo>
                    <a:pt x="1773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73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13460" y="4262614"/>
            <a:ext cx="5448300" cy="1617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560"/>
              </a:lnSpc>
            </a:pPr>
            <a:r>
              <a:rPr lang="ru-RU" sz="80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Результаты</a:t>
            </a:r>
            <a:endParaRPr lang="en-US" sz="80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7933" y="3409331"/>
            <a:ext cx="4872112" cy="1596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80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Предметные</a:t>
            </a:r>
            <a:endParaRPr lang="en-US" sz="80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028700" y="7371182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29A73136-741E-E633-F48F-0E42BFC03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797069"/>
              </p:ext>
            </p:extLst>
          </p:nvPr>
        </p:nvGraphicFramePr>
        <p:xfrm>
          <a:off x="7568133" y="482239"/>
          <a:ext cx="10210798" cy="5089102"/>
        </p:xfrm>
        <a:graphic>
          <a:graphicData uri="http://schemas.openxmlformats.org/drawingml/2006/table">
            <a:tbl>
              <a:tblPr firstRow="1" firstCol="1" bandRow="1"/>
              <a:tblGrid>
                <a:gridCol w="1153154">
                  <a:extLst>
                    <a:ext uri="{9D8B030D-6E8A-4147-A177-3AD203B41FA5}">
                      <a16:colId xmlns:a16="http://schemas.microsoft.com/office/drawing/2014/main" val="1703795801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2246387143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2828847799"/>
                    </a:ext>
                  </a:extLst>
                </a:gridCol>
                <a:gridCol w="891311">
                  <a:extLst>
                    <a:ext uri="{9D8B030D-6E8A-4147-A177-3AD203B41FA5}">
                      <a16:colId xmlns:a16="http://schemas.microsoft.com/office/drawing/2014/main" val="3684056168"/>
                    </a:ext>
                  </a:extLst>
                </a:gridCol>
                <a:gridCol w="1040036">
                  <a:extLst>
                    <a:ext uri="{9D8B030D-6E8A-4147-A177-3AD203B41FA5}">
                      <a16:colId xmlns:a16="http://schemas.microsoft.com/office/drawing/2014/main" val="3877079822"/>
                    </a:ext>
                  </a:extLst>
                </a:gridCol>
                <a:gridCol w="1040036">
                  <a:extLst>
                    <a:ext uri="{9D8B030D-6E8A-4147-A177-3AD203B41FA5}">
                      <a16:colId xmlns:a16="http://schemas.microsoft.com/office/drawing/2014/main" val="3670460094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3003531779"/>
                    </a:ext>
                  </a:extLst>
                </a:gridCol>
                <a:gridCol w="891311">
                  <a:extLst>
                    <a:ext uri="{9D8B030D-6E8A-4147-A177-3AD203B41FA5}">
                      <a16:colId xmlns:a16="http://schemas.microsoft.com/office/drawing/2014/main" val="3717799897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338644413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1916338496"/>
                    </a:ext>
                  </a:extLst>
                </a:gridCol>
              </a:tblGrid>
              <a:tr h="3619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1 года обучения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2 года обучения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3 года обучения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003957"/>
                  </a:ext>
                </a:extLst>
              </a:tr>
              <a:tr h="1878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242706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2021-2022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223520" algn="l"/>
                          <a:tab pos="29146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963485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166974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255099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 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879050"/>
                  </a:ext>
                </a:extLst>
              </a:tr>
            </a:tbl>
          </a:graphicData>
        </a:graphic>
      </p:graphicFrame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05C1064B-9A02-E1B9-4C54-DE9E023C9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297036"/>
              </p:ext>
            </p:extLst>
          </p:nvPr>
        </p:nvGraphicFramePr>
        <p:xfrm>
          <a:off x="7562772" y="5879723"/>
          <a:ext cx="10210801" cy="3925038"/>
        </p:xfrm>
        <a:graphic>
          <a:graphicData uri="http://schemas.openxmlformats.org/drawingml/2006/table">
            <a:tbl>
              <a:tblPr firstRow="1" firstCol="1" bandRow="1"/>
              <a:tblGrid>
                <a:gridCol w="1169953">
                  <a:extLst>
                    <a:ext uri="{9D8B030D-6E8A-4147-A177-3AD203B41FA5}">
                      <a16:colId xmlns:a16="http://schemas.microsoft.com/office/drawing/2014/main" val="2452729038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1694922683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798383570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4221093824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689439304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3532039952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3653024569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1834207788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2858272011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3952959666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403278427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103656060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847801278"/>
                    </a:ext>
                  </a:extLst>
                </a:gridCol>
              </a:tblGrid>
              <a:tr h="54731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1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2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3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4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155237"/>
                  </a:ext>
                </a:extLst>
              </a:tr>
              <a:tr h="27449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0812283"/>
                  </a:ext>
                </a:extLst>
              </a:tr>
              <a:tr h="632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223520" algn="l"/>
                          <a:tab pos="29146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7577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696E4-C4E8-C58C-88CA-C74BDA793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537FC7-29A7-C498-7A9B-CA53E83A52FE}"/>
              </a:ext>
            </a:extLst>
          </p:cNvPr>
          <p:cNvSpPr/>
          <p:nvPr/>
        </p:nvSpPr>
        <p:spPr>
          <a:xfrm>
            <a:off x="5784378" y="302679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A587AC61-9F61-F2D4-40BC-F871CB96A6EF}"/>
              </a:ext>
            </a:extLst>
          </p:cNvPr>
          <p:cNvSpPr/>
          <p:nvPr/>
        </p:nvSpPr>
        <p:spPr>
          <a:xfrm>
            <a:off x="5791325" y="975784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47EEC0-35B1-B45F-3F49-502BA88E7B48}"/>
              </a:ext>
            </a:extLst>
          </p:cNvPr>
          <p:cNvGrpSpPr/>
          <p:nvPr/>
        </p:nvGrpSpPr>
        <p:grpSpPr>
          <a:xfrm>
            <a:off x="0" y="0"/>
            <a:ext cx="6733800" cy="10287000"/>
            <a:chOff x="0" y="0"/>
            <a:chExt cx="1773511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2F06F0C-023C-4662-0426-AB02DF94CA23}"/>
                </a:ext>
              </a:extLst>
            </p:cNvPr>
            <p:cNvSpPr/>
            <p:nvPr/>
          </p:nvSpPr>
          <p:spPr>
            <a:xfrm>
              <a:off x="0" y="0"/>
              <a:ext cx="1773511" cy="2709333"/>
            </a:xfrm>
            <a:custGeom>
              <a:avLst/>
              <a:gdLst/>
              <a:ahLst/>
              <a:cxnLst/>
              <a:rect l="l" t="t" r="r" b="b"/>
              <a:pathLst>
                <a:path w="1773511" h="2709333">
                  <a:moveTo>
                    <a:pt x="0" y="0"/>
                  </a:moveTo>
                  <a:lnTo>
                    <a:pt x="1773511" y="0"/>
                  </a:lnTo>
                  <a:lnTo>
                    <a:pt x="1773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4B876D8-73A9-81C0-09D4-A9833FF4B163}"/>
                </a:ext>
              </a:extLst>
            </p:cNvPr>
            <p:cNvSpPr txBox="1"/>
            <p:nvPr/>
          </p:nvSpPr>
          <p:spPr>
            <a:xfrm>
              <a:off x="0" y="-38100"/>
              <a:ext cx="1773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99319E11-63FD-B4E8-DB52-D99FBBF6F09D}"/>
              </a:ext>
            </a:extLst>
          </p:cNvPr>
          <p:cNvSpPr txBox="1"/>
          <p:nvPr/>
        </p:nvSpPr>
        <p:spPr>
          <a:xfrm>
            <a:off x="1013460" y="4262614"/>
            <a:ext cx="5448300" cy="1617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560"/>
              </a:lnSpc>
            </a:pPr>
            <a:r>
              <a:rPr lang="ru-RU" sz="80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Результаты</a:t>
            </a:r>
            <a:endParaRPr lang="en-US" sz="80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DD47D4C-CFC3-C05F-1BF5-9FCF3C285A61}"/>
              </a:ext>
            </a:extLst>
          </p:cNvPr>
          <p:cNvSpPr txBox="1"/>
          <p:nvPr/>
        </p:nvSpPr>
        <p:spPr>
          <a:xfrm>
            <a:off x="77932" y="3409331"/>
            <a:ext cx="7313467" cy="1596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72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Метапредметные</a:t>
            </a:r>
            <a:endParaRPr lang="en-US" sz="72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E285DB0A-68A7-446B-0051-54ABA2471A10}"/>
              </a:ext>
            </a:extLst>
          </p:cNvPr>
          <p:cNvSpPr/>
          <p:nvPr/>
        </p:nvSpPr>
        <p:spPr>
          <a:xfrm>
            <a:off x="1028700" y="7371182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6529CB34-E819-30E3-8365-7C2633694907}"/>
              </a:ext>
            </a:extLst>
          </p:cNvPr>
          <p:cNvGraphicFramePr>
            <a:graphicFrameLocks noGrp="1"/>
          </p:cNvGraphicFramePr>
          <p:nvPr/>
        </p:nvGraphicFramePr>
        <p:xfrm>
          <a:off x="7568133" y="482239"/>
          <a:ext cx="10210798" cy="5089102"/>
        </p:xfrm>
        <a:graphic>
          <a:graphicData uri="http://schemas.openxmlformats.org/drawingml/2006/table">
            <a:tbl>
              <a:tblPr firstRow="1" firstCol="1" bandRow="1"/>
              <a:tblGrid>
                <a:gridCol w="1153154">
                  <a:extLst>
                    <a:ext uri="{9D8B030D-6E8A-4147-A177-3AD203B41FA5}">
                      <a16:colId xmlns:a16="http://schemas.microsoft.com/office/drawing/2014/main" val="1703795801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2246387143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2828847799"/>
                    </a:ext>
                  </a:extLst>
                </a:gridCol>
                <a:gridCol w="891311">
                  <a:extLst>
                    <a:ext uri="{9D8B030D-6E8A-4147-A177-3AD203B41FA5}">
                      <a16:colId xmlns:a16="http://schemas.microsoft.com/office/drawing/2014/main" val="3684056168"/>
                    </a:ext>
                  </a:extLst>
                </a:gridCol>
                <a:gridCol w="1040036">
                  <a:extLst>
                    <a:ext uri="{9D8B030D-6E8A-4147-A177-3AD203B41FA5}">
                      <a16:colId xmlns:a16="http://schemas.microsoft.com/office/drawing/2014/main" val="3877079822"/>
                    </a:ext>
                  </a:extLst>
                </a:gridCol>
                <a:gridCol w="1040036">
                  <a:extLst>
                    <a:ext uri="{9D8B030D-6E8A-4147-A177-3AD203B41FA5}">
                      <a16:colId xmlns:a16="http://schemas.microsoft.com/office/drawing/2014/main" val="3670460094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3003531779"/>
                    </a:ext>
                  </a:extLst>
                </a:gridCol>
                <a:gridCol w="891311">
                  <a:extLst>
                    <a:ext uri="{9D8B030D-6E8A-4147-A177-3AD203B41FA5}">
                      <a16:colId xmlns:a16="http://schemas.microsoft.com/office/drawing/2014/main" val="3717799897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338644413"/>
                    </a:ext>
                  </a:extLst>
                </a:gridCol>
                <a:gridCol w="1038990">
                  <a:extLst>
                    <a:ext uri="{9D8B030D-6E8A-4147-A177-3AD203B41FA5}">
                      <a16:colId xmlns:a16="http://schemas.microsoft.com/office/drawing/2014/main" val="1916338496"/>
                    </a:ext>
                  </a:extLst>
                </a:gridCol>
              </a:tblGrid>
              <a:tr h="3619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1 года обучения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2 года обучения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3 года обучения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003957"/>
                  </a:ext>
                </a:extLst>
              </a:tr>
              <a:tr h="1878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242706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2021-2022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223520" algn="l"/>
                          <a:tab pos="29146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963485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166974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255099"/>
                  </a:ext>
                </a:extLst>
              </a:tr>
              <a:tr h="607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 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9832" marR="59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879050"/>
                  </a:ext>
                </a:extLst>
              </a:tr>
            </a:tbl>
          </a:graphicData>
        </a:graphic>
      </p:graphicFrame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ECB77F4B-0779-A0FD-B4E1-A14A14D538A0}"/>
              </a:ext>
            </a:extLst>
          </p:cNvPr>
          <p:cNvGraphicFramePr>
            <a:graphicFrameLocks noGrp="1"/>
          </p:cNvGraphicFramePr>
          <p:nvPr/>
        </p:nvGraphicFramePr>
        <p:xfrm>
          <a:off x="7562772" y="5879723"/>
          <a:ext cx="10210801" cy="3925038"/>
        </p:xfrm>
        <a:graphic>
          <a:graphicData uri="http://schemas.openxmlformats.org/drawingml/2006/table">
            <a:tbl>
              <a:tblPr firstRow="1" firstCol="1" bandRow="1"/>
              <a:tblGrid>
                <a:gridCol w="1169953">
                  <a:extLst>
                    <a:ext uri="{9D8B030D-6E8A-4147-A177-3AD203B41FA5}">
                      <a16:colId xmlns:a16="http://schemas.microsoft.com/office/drawing/2014/main" val="2452729038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1694922683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798383570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4221093824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689439304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3532039952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3653024569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1834207788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2858272011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3952959666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403278427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103656060"/>
                    </a:ext>
                  </a:extLst>
                </a:gridCol>
                <a:gridCol w="753404">
                  <a:extLst>
                    <a:ext uri="{9D8B030D-6E8A-4147-A177-3AD203B41FA5}">
                      <a16:colId xmlns:a16="http://schemas.microsoft.com/office/drawing/2014/main" val="847801278"/>
                    </a:ext>
                  </a:extLst>
                </a:gridCol>
              </a:tblGrid>
              <a:tr h="54731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1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2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3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4 года обучения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155237"/>
                  </a:ext>
                </a:extLst>
              </a:tr>
              <a:tr h="27449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низком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среднем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программу на высоком уровне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0812283"/>
                  </a:ext>
                </a:extLst>
              </a:tr>
              <a:tr h="632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223520" algn="l"/>
                          <a:tab pos="29146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4776" marR="64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757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8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46394-4CDA-DA67-BA64-125E6DF68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15361BB-D29F-E165-5AD4-16DEBBF74FCE}"/>
              </a:ext>
            </a:extLst>
          </p:cNvPr>
          <p:cNvSpPr/>
          <p:nvPr/>
        </p:nvSpPr>
        <p:spPr>
          <a:xfrm>
            <a:off x="5784378" y="302679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A949C8C-B034-F88E-C951-16C8AA42A1D2}"/>
              </a:ext>
            </a:extLst>
          </p:cNvPr>
          <p:cNvSpPr/>
          <p:nvPr/>
        </p:nvSpPr>
        <p:spPr>
          <a:xfrm>
            <a:off x="5791325" y="975784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F01AB8E-21AA-CBB2-D062-DBA6F172FCCD}"/>
              </a:ext>
            </a:extLst>
          </p:cNvPr>
          <p:cNvGrpSpPr/>
          <p:nvPr/>
        </p:nvGrpSpPr>
        <p:grpSpPr>
          <a:xfrm>
            <a:off x="0" y="0"/>
            <a:ext cx="6733800" cy="10287000"/>
            <a:chOff x="0" y="0"/>
            <a:chExt cx="1773511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41003FC-903C-C5C4-8AA6-9F3346A66034}"/>
                </a:ext>
              </a:extLst>
            </p:cNvPr>
            <p:cNvSpPr/>
            <p:nvPr/>
          </p:nvSpPr>
          <p:spPr>
            <a:xfrm>
              <a:off x="0" y="0"/>
              <a:ext cx="1773511" cy="2709333"/>
            </a:xfrm>
            <a:custGeom>
              <a:avLst/>
              <a:gdLst/>
              <a:ahLst/>
              <a:cxnLst/>
              <a:rect l="l" t="t" r="r" b="b"/>
              <a:pathLst>
                <a:path w="1773511" h="2709333">
                  <a:moveTo>
                    <a:pt x="0" y="0"/>
                  </a:moveTo>
                  <a:lnTo>
                    <a:pt x="1773511" y="0"/>
                  </a:lnTo>
                  <a:lnTo>
                    <a:pt x="1773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742DD1B-06CD-63DD-018C-A119FF88377E}"/>
                </a:ext>
              </a:extLst>
            </p:cNvPr>
            <p:cNvSpPr txBox="1"/>
            <p:nvPr/>
          </p:nvSpPr>
          <p:spPr>
            <a:xfrm>
              <a:off x="0" y="-38100"/>
              <a:ext cx="1773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9E64F147-C8B2-3D47-529F-B09966C5E221}"/>
              </a:ext>
            </a:extLst>
          </p:cNvPr>
          <p:cNvSpPr txBox="1"/>
          <p:nvPr/>
        </p:nvSpPr>
        <p:spPr>
          <a:xfrm>
            <a:off x="1013460" y="4262614"/>
            <a:ext cx="5448300" cy="1617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560"/>
              </a:lnSpc>
            </a:pPr>
            <a:r>
              <a:rPr lang="ru-RU" sz="80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Результаты</a:t>
            </a:r>
            <a:endParaRPr lang="en-US" sz="80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3D6A97E-7FC6-7A60-9808-6971F2458EA6}"/>
              </a:ext>
            </a:extLst>
          </p:cNvPr>
          <p:cNvSpPr txBox="1"/>
          <p:nvPr/>
        </p:nvSpPr>
        <p:spPr>
          <a:xfrm>
            <a:off x="77932" y="3409331"/>
            <a:ext cx="7313467" cy="1596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72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Личностные</a:t>
            </a:r>
            <a:endParaRPr lang="en-US" sz="72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1A1849BD-6522-4540-3E7D-7ED37D8E9F8E}"/>
              </a:ext>
            </a:extLst>
          </p:cNvPr>
          <p:cNvSpPr/>
          <p:nvPr/>
        </p:nvSpPr>
        <p:spPr>
          <a:xfrm>
            <a:off x="1028700" y="7371182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B9C35994-0944-A67D-35B3-D6CE1DCA93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0605"/>
              </p:ext>
            </p:extLst>
          </p:nvPr>
        </p:nvGraphicFramePr>
        <p:xfrm>
          <a:off x="7562772" y="402386"/>
          <a:ext cx="10205442" cy="5159184"/>
        </p:xfrm>
        <a:graphic>
          <a:graphicData uri="http://schemas.openxmlformats.org/drawingml/2006/table">
            <a:tbl>
              <a:tblPr firstRow="1" firstCol="1" bandRow="1"/>
              <a:tblGrid>
                <a:gridCol w="1152548">
                  <a:extLst>
                    <a:ext uri="{9D8B030D-6E8A-4147-A177-3AD203B41FA5}">
                      <a16:colId xmlns:a16="http://schemas.microsoft.com/office/drawing/2014/main" val="2934211592"/>
                    </a:ext>
                  </a:extLst>
                </a:gridCol>
                <a:gridCol w="1038446">
                  <a:extLst>
                    <a:ext uri="{9D8B030D-6E8A-4147-A177-3AD203B41FA5}">
                      <a16:colId xmlns:a16="http://schemas.microsoft.com/office/drawing/2014/main" val="989558631"/>
                    </a:ext>
                  </a:extLst>
                </a:gridCol>
                <a:gridCol w="1038446">
                  <a:extLst>
                    <a:ext uri="{9D8B030D-6E8A-4147-A177-3AD203B41FA5}">
                      <a16:colId xmlns:a16="http://schemas.microsoft.com/office/drawing/2014/main" val="4250378835"/>
                    </a:ext>
                  </a:extLst>
                </a:gridCol>
                <a:gridCol w="890842">
                  <a:extLst>
                    <a:ext uri="{9D8B030D-6E8A-4147-A177-3AD203B41FA5}">
                      <a16:colId xmlns:a16="http://schemas.microsoft.com/office/drawing/2014/main" val="4192116817"/>
                    </a:ext>
                  </a:extLst>
                </a:gridCol>
                <a:gridCol w="1039490">
                  <a:extLst>
                    <a:ext uri="{9D8B030D-6E8A-4147-A177-3AD203B41FA5}">
                      <a16:colId xmlns:a16="http://schemas.microsoft.com/office/drawing/2014/main" val="671075241"/>
                    </a:ext>
                  </a:extLst>
                </a:gridCol>
                <a:gridCol w="1039490">
                  <a:extLst>
                    <a:ext uri="{9D8B030D-6E8A-4147-A177-3AD203B41FA5}">
                      <a16:colId xmlns:a16="http://schemas.microsoft.com/office/drawing/2014/main" val="1791200802"/>
                    </a:ext>
                  </a:extLst>
                </a:gridCol>
                <a:gridCol w="1038446">
                  <a:extLst>
                    <a:ext uri="{9D8B030D-6E8A-4147-A177-3AD203B41FA5}">
                      <a16:colId xmlns:a16="http://schemas.microsoft.com/office/drawing/2014/main" val="2449063787"/>
                    </a:ext>
                  </a:extLst>
                </a:gridCol>
                <a:gridCol w="890842">
                  <a:extLst>
                    <a:ext uri="{9D8B030D-6E8A-4147-A177-3AD203B41FA5}">
                      <a16:colId xmlns:a16="http://schemas.microsoft.com/office/drawing/2014/main" val="4286538080"/>
                    </a:ext>
                  </a:extLst>
                </a:gridCol>
                <a:gridCol w="1038446">
                  <a:extLst>
                    <a:ext uri="{9D8B030D-6E8A-4147-A177-3AD203B41FA5}">
                      <a16:colId xmlns:a16="http://schemas.microsoft.com/office/drawing/2014/main" val="168513146"/>
                    </a:ext>
                  </a:extLst>
                </a:gridCol>
                <a:gridCol w="1038446">
                  <a:extLst>
                    <a:ext uri="{9D8B030D-6E8A-4147-A177-3AD203B41FA5}">
                      <a16:colId xmlns:a16="http://schemas.microsoft.com/office/drawing/2014/main" val="283864678"/>
                    </a:ext>
                  </a:extLst>
                </a:gridCol>
              </a:tblGrid>
              <a:tr h="43713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1 года обучения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2 года обучения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3 года обучения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20966"/>
                  </a:ext>
                </a:extLst>
              </a:tr>
              <a:tr h="2502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4159702"/>
                  </a:ext>
                </a:extLst>
              </a:tr>
              <a:tr h="5549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2021-2022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  <a:tabLst>
                          <a:tab pos="223520" algn="l"/>
                          <a:tab pos="29146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346479"/>
                  </a:ext>
                </a:extLst>
              </a:tr>
              <a:tr h="5549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749251"/>
                  </a:ext>
                </a:extLst>
              </a:tr>
              <a:tr h="5549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128639"/>
                  </a:ext>
                </a:extLst>
              </a:tr>
              <a:tr h="5549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 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00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3722" marR="537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051949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D64BBD77-4E33-0C93-F363-E1FF79E66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375132"/>
              </p:ext>
            </p:extLst>
          </p:nvPr>
        </p:nvGraphicFramePr>
        <p:xfrm>
          <a:off x="7547532" y="5902583"/>
          <a:ext cx="10220682" cy="3826713"/>
        </p:xfrm>
        <a:graphic>
          <a:graphicData uri="http://schemas.openxmlformats.org/drawingml/2006/table">
            <a:tbl>
              <a:tblPr firstRow="1" firstCol="1" bandRow="1"/>
              <a:tblGrid>
                <a:gridCol w="1171086">
                  <a:extLst>
                    <a:ext uri="{9D8B030D-6E8A-4147-A177-3AD203B41FA5}">
                      <a16:colId xmlns:a16="http://schemas.microsoft.com/office/drawing/2014/main" val="1700850480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1604043984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2494722706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128958128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240048637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239890048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1068420102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4051299741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491517826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2956647358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189040034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3460689051"/>
                    </a:ext>
                  </a:extLst>
                </a:gridCol>
                <a:gridCol w="754133">
                  <a:extLst>
                    <a:ext uri="{9D8B030D-6E8A-4147-A177-3AD203B41FA5}">
                      <a16:colId xmlns:a16="http://schemas.microsoft.com/office/drawing/2014/main" val="3584047297"/>
                    </a:ext>
                  </a:extLst>
                </a:gridCol>
              </a:tblGrid>
              <a:tr h="40127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1 года обучения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2 года обучения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3 года обучения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Результаты учащихся 4 года обучения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38163"/>
                  </a:ext>
                </a:extLst>
              </a:tr>
              <a:tr h="2505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низкими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средними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 с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высокими</a:t>
                      </a:r>
                    </a:p>
                    <a:p>
                      <a:pPr indent="-48895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личностными</a:t>
                      </a:r>
                    </a:p>
                    <a:p>
                      <a:pPr indent="-68580"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результатами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928334"/>
                  </a:ext>
                </a:extLst>
              </a:tr>
              <a:tr h="8266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2025-2026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  <a:tabLst>
                          <a:tab pos="223520" algn="l"/>
                          <a:tab pos="29146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58899" marR="588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953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22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/>
          <p:cNvGrpSpPr/>
          <p:nvPr/>
        </p:nvGrpSpPr>
        <p:grpSpPr>
          <a:xfrm>
            <a:off x="-826899" y="-246430"/>
            <a:ext cx="19114899" cy="10533434"/>
            <a:chOff x="0" y="-38100"/>
            <a:chExt cx="5034377" cy="2774238"/>
          </a:xfrm>
        </p:grpSpPr>
        <p:sp>
          <p:nvSpPr>
            <p:cNvPr id="7" name="Freeform 7"/>
            <p:cNvSpPr/>
            <p:nvPr/>
          </p:nvSpPr>
          <p:spPr>
            <a:xfrm>
              <a:off x="419959" y="378014"/>
              <a:ext cx="4614418" cy="2358124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76400" y="2177842"/>
            <a:ext cx="16306800" cy="7842458"/>
            <a:chOff x="0" y="0"/>
            <a:chExt cx="1883494" cy="7049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83494" cy="704977"/>
            </a:xfrm>
            <a:custGeom>
              <a:avLst/>
              <a:gdLst/>
              <a:ahLst/>
              <a:cxnLst/>
              <a:rect l="l" t="t" r="r" b="b"/>
              <a:pathLst>
                <a:path w="1883494" h="704977">
                  <a:moveTo>
                    <a:pt x="32477" y="0"/>
                  </a:moveTo>
                  <a:lnTo>
                    <a:pt x="1851016" y="0"/>
                  </a:lnTo>
                  <a:cubicBezTo>
                    <a:pt x="1859630" y="0"/>
                    <a:pt x="1867891" y="3422"/>
                    <a:pt x="1873981" y="9512"/>
                  </a:cubicBezTo>
                  <a:cubicBezTo>
                    <a:pt x="1880072" y="15603"/>
                    <a:pt x="1883494" y="23864"/>
                    <a:pt x="1883494" y="32477"/>
                  </a:cubicBezTo>
                  <a:lnTo>
                    <a:pt x="1883494" y="672500"/>
                  </a:lnTo>
                  <a:cubicBezTo>
                    <a:pt x="1883494" y="690437"/>
                    <a:pt x="1868953" y="704977"/>
                    <a:pt x="1851016" y="704977"/>
                  </a:cubicBezTo>
                  <a:lnTo>
                    <a:pt x="32477" y="704977"/>
                  </a:lnTo>
                  <a:cubicBezTo>
                    <a:pt x="23864" y="704977"/>
                    <a:pt x="15603" y="701556"/>
                    <a:pt x="9512" y="695465"/>
                  </a:cubicBezTo>
                  <a:cubicBezTo>
                    <a:pt x="3422" y="689374"/>
                    <a:pt x="0" y="681114"/>
                    <a:pt x="0" y="672500"/>
                  </a:cubicBezTo>
                  <a:lnTo>
                    <a:pt x="0" y="32477"/>
                  </a:lnTo>
                  <a:cubicBezTo>
                    <a:pt x="0" y="14541"/>
                    <a:pt x="14541" y="0"/>
                    <a:pt x="32477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883494" cy="743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04875" y="1512970"/>
            <a:ext cx="1543050" cy="154305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353510" y="1733723"/>
            <a:ext cx="645780" cy="1101543"/>
          </a:xfrm>
          <a:custGeom>
            <a:avLst/>
            <a:gdLst/>
            <a:ahLst/>
            <a:cxnLst/>
            <a:rect l="l" t="t" r="r" b="b"/>
            <a:pathLst>
              <a:path w="645780" h="1101543">
                <a:moveTo>
                  <a:pt x="0" y="0"/>
                </a:moveTo>
                <a:lnTo>
                  <a:pt x="645780" y="0"/>
                </a:lnTo>
                <a:lnTo>
                  <a:pt x="645780" y="1101543"/>
                </a:lnTo>
                <a:lnTo>
                  <a:pt x="0" y="1101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0" name="TextBox 40"/>
          <p:cNvSpPr txBox="1"/>
          <p:nvPr/>
        </p:nvSpPr>
        <p:spPr>
          <a:xfrm>
            <a:off x="2463165" y="2835266"/>
            <a:ext cx="14775299" cy="6507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ru-RU" sz="24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Ежегодно деятельность волонтёрского отряда «Импульс» в отчётный период строится как комплексная многоуровневая система, объединяющая ступенчатую программу формирования универсальных учебных действий, работу профильных клубов, ежегодную реализацию двух социально значимых проектов и участие учащихся в мероприятиях различной воспитательной направленности на протяжении всего учебного года. В основе программы лежит методология коллективной творческой деятельности И.П. Иванова, дополненная игровыми, тренинговыми, театральными и здоровьесберегающими технологиями.</a:t>
            </a:r>
          </a:p>
          <a:p>
            <a:pPr algn="l">
              <a:lnSpc>
                <a:spcPts val="3359"/>
              </a:lnSpc>
            </a:pPr>
            <a:r>
              <a:rPr lang="ru-RU" sz="24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Ключевым механизмом оценки сформированности универсальных учебных действий выступает экзамен на звание штабиста Волонтёрского отряда «Импульс». Результаты отчётного периода показывают, что экзамен успешно сдают все учащиеся, освоившие программу в полном объёме, - стопроцентная успеваемость подтверждает, что образовательный маршрут выстроен последовательно и доступен каждому участнику независимо от стартового уровня. Экзамен фиксирует базовую готовность подростка к самостоятельной организационной и общественной работе.</a:t>
            </a:r>
            <a:endParaRPr lang="en-US" sz="24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Freeform 45"/>
          <p:cNvSpPr/>
          <p:nvPr/>
        </p:nvSpPr>
        <p:spPr>
          <a:xfrm>
            <a:off x="9500725" y="141911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552905" cy="10287000"/>
            <a:chOff x="0" y="0"/>
            <a:chExt cx="304274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2740" cy="2709333"/>
            </a:xfrm>
            <a:custGeom>
              <a:avLst/>
              <a:gdLst/>
              <a:ahLst/>
              <a:cxnLst/>
              <a:rect l="l" t="t" r="r" b="b"/>
              <a:pathLst>
                <a:path w="3042740" h="2709333">
                  <a:moveTo>
                    <a:pt x="0" y="0"/>
                  </a:moveTo>
                  <a:lnTo>
                    <a:pt x="3042740" y="0"/>
                  </a:lnTo>
                  <a:lnTo>
                    <a:pt x="3042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04274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6268962" y="7007203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4" name="TextBox 24"/>
          <p:cNvSpPr txBox="1"/>
          <p:nvPr/>
        </p:nvSpPr>
        <p:spPr>
          <a:xfrm>
            <a:off x="12171817" y="1955051"/>
            <a:ext cx="5735183" cy="16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560"/>
              </a:lnSpc>
            </a:pPr>
            <a:r>
              <a:rPr lang="ru-RU" sz="104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штабиста</a:t>
            </a:r>
            <a:endParaRPr lang="en-US" sz="104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554743" y="733425"/>
            <a:ext cx="4309337" cy="165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439"/>
              </a:lnSpc>
            </a:pPr>
            <a:r>
              <a:rPr lang="ru-RU" sz="96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Экзамен</a:t>
            </a:r>
            <a:endParaRPr lang="en-US" sz="96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1501383" y="5259492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9" y="0"/>
                </a:lnTo>
                <a:lnTo>
                  <a:pt x="1340869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8" name="Freeform 28"/>
          <p:cNvSpPr/>
          <p:nvPr/>
        </p:nvSpPr>
        <p:spPr>
          <a:xfrm>
            <a:off x="11501383" y="7342825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9" y="0"/>
                </a:lnTo>
                <a:lnTo>
                  <a:pt x="1340869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F3C559FB-9631-375B-56AF-2CD7AC4BAAA3}"/>
              </a:ext>
            </a:extLst>
          </p:cNvPr>
          <p:cNvSpPr/>
          <p:nvPr/>
        </p:nvSpPr>
        <p:spPr>
          <a:xfrm>
            <a:off x="15263384" y="5918050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29A68F0-6BF0-270B-8082-2034048FE5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794" y="5524781"/>
            <a:ext cx="5453066" cy="363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CA817C6-8A48-FACE-F9EC-5396B31638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794" y="1138504"/>
            <a:ext cx="5453066" cy="363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BB1A4E3-7FAB-139D-4F2A-F3B70F35B65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4" y="5524781"/>
            <a:ext cx="5453066" cy="363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E9FD7BB-DD80-0805-3467-1E7D4067E6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4" y="1138504"/>
            <a:ext cx="5453066" cy="3636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2DA7D-4E3F-3280-DFFB-F24B8F1D9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FC165A-89E0-FB5A-F7EF-D0369EEB7B5F}"/>
              </a:ext>
            </a:extLst>
          </p:cNvPr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5F4169F-B1AF-3F9E-8F78-9BB7B2094AF8}"/>
              </a:ext>
            </a:extLst>
          </p:cNvPr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0B0080D-DB6C-23F3-D248-77B5BDB777BF}"/>
              </a:ext>
            </a:extLst>
          </p:cNvPr>
          <p:cNvGrpSpPr/>
          <p:nvPr/>
        </p:nvGrpSpPr>
        <p:grpSpPr>
          <a:xfrm>
            <a:off x="-826899" y="-246430"/>
            <a:ext cx="19114899" cy="10533434"/>
            <a:chOff x="0" y="-38100"/>
            <a:chExt cx="5034377" cy="277423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60256C1-ED27-4F4F-E3C5-6479AEDA072D}"/>
                </a:ext>
              </a:extLst>
            </p:cNvPr>
            <p:cNvSpPr/>
            <p:nvPr/>
          </p:nvSpPr>
          <p:spPr>
            <a:xfrm>
              <a:off x="419959" y="378014"/>
              <a:ext cx="4614418" cy="2358124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8DC1FFA-C9E0-FE1F-AAEC-37FF42C2801A}"/>
                </a:ext>
              </a:extLst>
            </p:cNvPr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7587270B-0D03-EDF1-9F64-F7858C12E81D}"/>
              </a:ext>
            </a:extLst>
          </p:cNvPr>
          <p:cNvGrpSpPr/>
          <p:nvPr/>
        </p:nvGrpSpPr>
        <p:grpSpPr>
          <a:xfrm>
            <a:off x="1676400" y="2177842"/>
            <a:ext cx="16306800" cy="7842458"/>
            <a:chOff x="0" y="0"/>
            <a:chExt cx="1883494" cy="704977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B2FA3ED-EC97-2F93-DB0F-6AEB93D027FF}"/>
                </a:ext>
              </a:extLst>
            </p:cNvPr>
            <p:cNvSpPr/>
            <p:nvPr/>
          </p:nvSpPr>
          <p:spPr>
            <a:xfrm>
              <a:off x="0" y="0"/>
              <a:ext cx="1883494" cy="704977"/>
            </a:xfrm>
            <a:custGeom>
              <a:avLst/>
              <a:gdLst/>
              <a:ahLst/>
              <a:cxnLst/>
              <a:rect l="l" t="t" r="r" b="b"/>
              <a:pathLst>
                <a:path w="1883494" h="704977">
                  <a:moveTo>
                    <a:pt x="32477" y="0"/>
                  </a:moveTo>
                  <a:lnTo>
                    <a:pt x="1851016" y="0"/>
                  </a:lnTo>
                  <a:cubicBezTo>
                    <a:pt x="1859630" y="0"/>
                    <a:pt x="1867891" y="3422"/>
                    <a:pt x="1873981" y="9512"/>
                  </a:cubicBezTo>
                  <a:cubicBezTo>
                    <a:pt x="1880072" y="15603"/>
                    <a:pt x="1883494" y="23864"/>
                    <a:pt x="1883494" y="32477"/>
                  </a:cubicBezTo>
                  <a:lnTo>
                    <a:pt x="1883494" y="672500"/>
                  </a:lnTo>
                  <a:cubicBezTo>
                    <a:pt x="1883494" y="690437"/>
                    <a:pt x="1868953" y="704977"/>
                    <a:pt x="1851016" y="704977"/>
                  </a:cubicBezTo>
                  <a:lnTo>
                    <a:pt x="32477" y="704977"/>
                  </a:lnTo>
                  <a:cubicBezTo>
                    <a:pt x="23864" y="704977"/>
                    <a:pt x="15603" y="701556"/>
                    <a:pt x="9512" y="695465"/>
                  </a:cubicBezTo>
                  <a:cubicBezTo>
                    <a:pt x="3422" y="689374"/>
                    <a:pt x="0" y="681114"/>
                    <a:pt x="0" y="672500"/>
                  </a:cubicBezTo>
                  <a:lnTo>
                    <a:pt x="0" y="32477"/>
                  </a:lnTo>
                  <a:cubicBezTo>
                    <a:pt x="0" y="14541"/>
                    <a:pt x="14541" y="0"/>
                    <a:pt x="32477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E148BCB-8C8A-DA3F-08C6-28985AA89D2C}"/>
                </a:ext>
              </a:extLst>
            </p:cNvPr>
            <p:cNvSpPr txBox="1"/>
            <p:nvPr/>
          </p:nvSpPr>
          <p:spPr>
            <a:xfrm>
              <a:off x="0" y="-38100"/>
              <a:ext cx="1883494" cy="743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4C02D71A-60A9-092C-29B2-6893F905F4CA}"/>
              </a:ext>
            </a:extLst>
          </p:cNvPr>
          <p:cNvGrpSpPr/>
          <p:nvPr/>
        </p:nvGrpSpPr>
        <p:grpSpPr>
          <a:xfrm>
            <a:off x="904875" y="1512970"/>
            <a:ext cx="1543050" cy="1543050"/>
            <a:chOff x="0" y="0"/>
            <a:chExt cx="812800" cy="8128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D2EBD745-B1E3-2DE9-4D55-9611F3ED75E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00EBE04E-25FA-B4D9-8321-04AF0B3F012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>
            <a:extLst>
              <a:ext uri="{FF2B5EF4-FFF2-40B4-BE49-F238E27FC236}">
                <a16:creationId xmlns:a16="http://schemas.microsoft.com/office/drawing/2014/main" id="{6BF2A768-F350-C2C1-606F-C916A13EE89A}"/>
              </a:ext>
            </a:extLst>
          </p:cNvPr>
          <p:cNvSpPr/>
          <p:nvPr/>
        </p:nvSpPr>
        <p:spPr>
          <a:xfrm>
            <a:off x="1353510" y="1733723"/>
            <a:ext cx="645780" cy="1101543"/>
          </a:xfrm>
          <a:custGeom>
            <a:avLst/>
            <a:gdLst/>
            <a:ahLst/>
            <a:cxnLst/>
            <a:rect l="l" t="t" r="r" b="b"/>
            <a:pathLst>
              <a:path w="645780" h="1101543">
                <a:moveTo>
                  <a:pt x="0" y="0"/>
                </a:moveTo>
                <a:lnTo>
                  <a:pt x="645780" y="0"/>
                </a:lnTo>
                <a:lnTo>
                  <a:pt x="645780" y="1101543"/>
                </a:lnTo>
                <a:lnTo>
                  <a:pt x="0" y="1101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95DF40E8-F141-11EB-4116-BB867BF0A741}"/>
              </a:ext>
            </a:extLst>
          </p:cNvPr>
          <p:cNvSpPr txBox="1"/>
          <p:nvPr/>
        </p:nvSpPr>
        <p:spPr>
          <a:xfrm>
            <a:off x="2463165" y="2835266"/>
            <a:ext cx="14775299" cy="6071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ru-RU" sz="24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Индивидуальный прогресс участника отражается в лестнице социальных успехов отряда: стажёр - штабист - СКДР - профи - хранитель - чародей - мастер. Базовое звание штабиста получает каждый, прошедший программу. Более высокие ступени присваиваются немногим - только тем учащимся, кто демонстрирует устойчивую результативность, инициативность и вклад в жизнь отряда на протяжении всего учебного года. Повышение звания связано с реальной деятельностью: самостоятельной организацией мероприятий, наставничеством над младшими участниками, разработкой и проведением собственных инициатив. При этом рост участников присутствует всегда - каждый учебный год находится группа ребят, переходящих на следующую ступень, что говорит о работоспособности мотивационной модели и наличии внутреннего стимула к развитию. Для наиболее успешных учащихся предусмотрен дополнительный уровень: разработка, защита и реализация персональной программы профильного клуба для школы волонтёров - форма максимальной самореализации, при которой подросток становится не просто участником, но и педагогом-организатором для других.</a:t>
            </a:r>
            <a:endParaRPr lang="en-US" sz="24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BBD2CFB7-B04F-30EC-3174-B8CFAEE8E846}"/>
              </a:ext>
            </a:extLst>
          </p:cNvPr>
          <p:cNvSpPr/>
          <p:nvPr/>
        </p:nvSpPr>
        <p:spPr>
          <a:xfrm>
            <a:off x="9500725" y="141911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21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AB75EC-FB83-B135-6ADB-5B0EA1357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3949B8B-6E1A-DFA9-FA43-A21C3A902D1E}"/>
              </a:ext>
            </a:extLst>
          </p:cNvPr>
          <p:cNvGrpSpPr/>
          <p:nvPr/>
        </p:nvGrpSpPr>
        <p:grpSpPr>
          <a:xfrm>
            <a:off x="0" y="0"/>
            <a:ext cx="11552905" cy="10287000"/>
            <a:chOff x="0" y="0"/>
            <a:chExt cx="304274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CCB6014-C8AD-BB74-6253-BDDE4C3D5C3F}"/>
                </a:ext>
              </a:extLst>
            </p:cNvPr>
            <p:cNvSpPr/>
            <p:nvPr/>
          </p:nvSpPr>
          <p:spPr>
            <a:xfrm>
              <a:off x="0" y="0"/>
              <a:ext cx="3042740" cy="2709333"/>
            </a:xfrm>
            <a:custGeom>
              <a:avLst/>
              <a:gdLst/>
              <a:ahLst/>
              <a:cxnLst/>
              <a:rect l="l" t="t" r="r" b="b"/>
              <a:pathLst>
                <a:path w="3042740" h="2709333">
                  <a:moveTo>
                    <a:pt x="0" y="0"/>
                  </a:moveTo>
                  <a:lnTo>
                    <a:pt x="3042740" y="0"/>
                  </a:lnTo>
                  <a:lnTo>
                    <a:pt x="3042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F0838F6-DE59-FFA4-2617-D84781B679ED}"/>
                </a:ext>
              </a:extLst>
            </p:cNvPr>
            <p:cNvSpPr txBox="1"/>
            <p:nvPr/>
          </p:nvSpPr>
          <p:spPr>
            <a:xfrm>
              <a:off x="0" y="-38100"/>
              <a:ext cx="304274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FB451646-AD2D-24D9-E1E3-4C8AABC8B61D}"/>
              </a:ext>
            </a:extLst>
          </p:cNvPr>
          <p:cNvSpPr/>
          <p:nvPr/>
        </p:nvSpPr>
        <p:spPr>
          <a:xfrm>
            <a:off x="16268962" y="7007203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7D7E869C-5381-BF56-2E2E-B2218BFF6AA7}"/>
              </a:ext>
            </a:extLst>
          </p:cNvPr>
          <p:cNvSpPr txBox="1"/>
          <p:nvPr/>
        </p:nvSpPr>
        <p:spPr>
          <a:xfrm>
            <a:off x="12171817" y="1955051"/>
            <a:ext cx="5735183" cy="3200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104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в новое звание</a:t>
            </a:r>
            <a:endParaRPr lang="en-US" sz="104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D9ED39D8-7E90-682F-8417-F6817E22B453}"/>
              </a:ext>
            </a:extLst>
          </p:cNvPr>
          <p:cNvSpPr txBox="1"/>
          <p:nvPr/>
        </p:nvSpPr>
        <p:spPr>
          <a:xfrm>
            <a:off x="11125200" y="828920"/>
            <a:ext cx="5733257" cy="1658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3439"/>
              </a:lnSpc>
            </a:pPr>
            <a:r>
              <a:rPr lang="ru-RU" sz="96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Посвящение</a:t>
            </a:r>
            <a:endParaRPr lang="en-US" sz="96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93C52488-65FB-2CB9-58FB-B3285CAA46D1}"/>
              </a:ext>
            </a:extLst>
          </p:cNvPr>
          <p:cNvSpPr/>
          <p:nvPr/>
        </p:nvSpPr>
        <p:spPr>
          <a:xfrm>
            <a:off x="11501383" y="5259492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9" y="0"/>
                </a:lnTo>
                <a:lnTo>
                  <a:pt x="1340869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D629C2A5-954C-916E-61E0-8343C19D9745}"/>
              </a:ext>
            </a:extLst>
          </p:cNvPr>
          <p:cNvSpPr/>
          <p:nvPr/>
        </p:nvSpPr>
        <p:spPr>
          <a:xfrm>
            <a:off x="11501383" y="7342825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9" y="0"/>
                </a:lnTo>
                <a:lnTo>
                  <a:pt x="1340869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1DDEACCE-9445-EBB7-5F03-74ADA6AC877D}"/>
              </a:ext>
            </a:extLst>
          </p:cNvPr>
          <p:cNvSpPr/>
          <p:nvPr/>
        </p:nvSpPr>
        <p:spPr>
          <a:xfrm>
            <a:off x="15263384" y="5918050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A53637-DAEC-A875-AFA0-6F85F7169D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34351"/>
            <a:ext cx="5326706" cy="3551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930776-4C51-7548-01E3-3FD667BCF7B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099" y="5400819"/>
            <a:ext cx="5326706" cy="3551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65218A-ECA8-7AB8-91E2-81D6CBC509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94" y="1338920"/>
            <a:ext cx="5326706" cy="35518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07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B14FFB-8B82-7C86-96C3-5F903893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89DCCAD-427D-5967-11C5-E229C2B77937}"/>
              </a:ext>
            </a:extLst>
          </p:cNvPr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C82E91A-4456-DCDE-FDCD-A18CFFD58DEE}"/>
              </a:ext>
            </a:extLst>
          </p:cNvPr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2210AD9-E552-21F5-7656-05DA31820E56}"/>
              </a:ext>
            </a:extLst>
          </p:cNvPr>
          <p:cNvGrpSpPr/>
          <p:nvPr/>
        </p:nvGrpSpPr>
        <p:grpSpPr>
          <a:xfrm>
            <a:off x="-826899" y="-246430"/>
            <a:ext cx="19114899" cy="10533434"/>
            <a:chOff x="0" y="-38100"/>
            <a:chExt cx="5034377" cy="277423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B678CE5-6D25-13AC-2C2C-5D9A9F291BD8}"/>
                </a:ext>
              </a:extLst>
            </p:cNvPr>
            <p:cNvSpPr/>
            <p:nvPr/>
          </p:nvSpPr>
          <p:spPr>
            <a:xfrm>
              <a:off x="419959" y="378014"/>
              <a:ext cx="4614418" cy="2358124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7B4D55E-42A8-B7C0-F707-8304ECA3095E}"/>
                </a:ext>
              </a:extLst>
            </p:cNvPr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C5E1D54F-83A2-6AC1-3A04-5924244A3F1F}"/>
              </a:ext>
            </a:extLst>
          </p:cNvPr>
          <p:cNvGrpSpPr/>
          <p:nvPr/>
        </p:nvGrpSpPr>
        <p:grpSpPr>
          <a:xfrm>
            <a:off x="1676400" y="2177842"/>
            <a:ext cx="16306800" cy="7842458"/>
            <a:chOff x="0" y="0"/>
            <a:chExt cx="1883494" cy="704977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44AEDA3-79A2-1FBC-A107-066995BD3EB0}"/>
                </a:ext>
              </a:extLst>
            </p:cNvPr>
            <p:cNvSpPr/>
            <p:nvPr/>
          </p:nvSpPr>
          <p:spPr>
            <a:xfrm>
              <a:off x="0" y="0"/>
              <a:ext cx="1883494" cy="704977"/>
            </a:xfrm>
            <a:custGeom>
              <a:avLst/>
              <a:gdLst/>
              <a:ahLst/>
              <a:cxnLst/>
              <a:rect l="l" t="t" r="r" b="b"/>
              <a:pathLst>
                <a:path w="1883494" h="704977">
                  <a:moveTo>
                    <a:pt x="32477" y="0"/>
                  </a:moveTo>
                  <a:lnTo>
                    <a:pt x="1851016" y="0"/>
                  </a:lnTo>
                  <a:cubicBezTo>
                    <a:pt x="1859630" y="0"/>
                    <a:pt x="1867891" y="3422"/>
                    <a:pt x="1873981" y="9512"/>
                  </a:cubicBezTo>
                  <a:cubicBezTo>
                    <a:pt x="1880072" y="15603"/>
                    <a:pt x="1883494" y="23864"/>
                    <a:pt x="1883494" y="32477"/>
                  </a:cubicBezTo>
                  <a:lnTo>
                    <a:pt x="1883494" y="672500"/>
                  </a:lnTo>
                  <a:cubicBezTo>
                    <a:pt x="1883494" y="690437"/>
                    <a:pt x="1868953" y="704977"/>
                    <a:pt x="1851016" y="704977"/>
                  </a:cubicBezTo>
                  <a:lnTo>
                    <a:pt x="32477" y="704977"/>
                  </a:lnTo>
                  <a:cubicBezTo>
                    <a:pt x="23864" y="704977"/>
                    <a:pt x="15603" y="701556"/>
                    <a:pt x="9512" y="695465"/>
                  </a:cubicBezTo>
                  <a:cubicBezTo>
                    <a:pt x="3422" y="689374"/>
                    <a:pt x="0" y="681114"/>
                    <a:pt x="0" y="672500"/>
                  </a:cubicBezTo>
                  <a:lnTo>
                    <a:pt x="0" y="32477"/>
                  </a:lnTo>
                  <a:cubicBezTo>
                    <a:pt x="0" y="14541"/>
                    <a:pt x="14541" y="0"/>
                    <a:pt x="32477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ACBC307D-4A09-19AF-3E97-DFD9666D36D9}"/>
                </a:ext>
              </a:extLst>
            </p:cNvPr>
            <p:cNvSpPr txBox="1"/>
            <p:nvPr/>
          </p:nvSpPr>
          <p:spPr>
            <a:xfrm>
              <a:off x="0" y="-38100"/>
              <a:ext cx="1883494" cy="743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DC72D7AE-5488-BE75-3E64-1B4EA0E87159}"/>
              </a:ext>
            </a:extLst>
          </p:cNvPr>
          <p:cNvGrpSpPr/>
          <p:nvPr/>
        </p:nvGrpSpPr>
        <p:grpSpPr>
          <a:xfrm>
            <a:off x="904875" y="1512970"/>
            <a:ext cx="1543050" cy="1543050"/>
            <a:chOff x="0" y="0"/>
            <a:chExt cx="812800" cy="8128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9CFB0E61-A7E8-A412-9219-88D3687C91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5E4E54B8-B3AA-A520-DD21-1242516CA53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>
            <a:extLst>
              <a:ext uri="{FF2B5EF4-FFF2-40B4-BE49-F238E27FC236}">
                <a16:creationId xmlns:a16="http://schemas.microsoft.com/office/drawing/2014/main" id="{BD5D23A0-8EBA-3902-9D04-EFE111199EC5}"/>
              </a:ext>
            </a:extLst>
          </p:cNvPr>
          <p:cNvSpPr/>
          <p:nvPr/>
        </p:nvSpPr>
        <p:spPr>
          <a:xfrm>
            <a:off x="1353510" y="1733723"/>
            <a:ext cx="645780" cy="1101543"/>
          </a:xfrm>
          <a:custGeom>
            <a:avLst/>
            <a:gdLst/>
            <a:ahLst/>
            <a:cxnLst/>
            <a:rect l="l" t="t" r="r" b="b"/>
            <a:pathLst>
              <a:path w="645780" h="1101543">
                <a:moveTo>
                  <a:pt x="0" y="0"/>
                </a:moveTo>
                <a:lnTo>
                  <a:pt x="645780" y="0"/>
                </a:lnTo>
                <a:lnTo>
                  <a:pt x="645780" y="1101543"/>
                </a:lnTo>
                <a:lnTo>
                  <a:pt x="0" y="1101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28FAA899-9FC6-C678-CFF8-D42EEE2D3A02}"/>
              </a:ext>
            </a:extLst>
          </p:cNvPr>
          <p:cNvSpPr txBox="1"/>
          <p:nvPr/>
        </p:nvSpPr>
        <p:spPr>
          <a:xfrm>
            <a:off x="2463165" y="2835266"/>
            <a:ext cx="14775299" cy="6507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ru-RU" sz="24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В течение каждого учебного года в отряде функционируют пять профильных клубов: гитарный, оформительский, книжный, танцевальный и театральный. Все клубы ведут активную деятельность и показывают устойчивые хорошие результаты. Гитарный клуб обеспечивает развитие музыкальных способностей и навыков публичного выступления; оформительский - формирование визуальной культуры и практических навыков оформления мероприятий; книжный - развитие читательской компетенции, аналитического мышления и умения формулировать собственную позицию; танцевальный - физическое и эмоциональное развитие, чувство ритма, командное взаимодействие; театральный - освоение основ сценического мастерства, импровизации и эмпатии через проживание роли. Каждый клуб был включён в общую систему воспитательной работы: учащиеся принимают участие в мероприятиях различной воспитательной направленности - от школьных концертов до массовых мероприятий. Социально значимые дела выполняются регулярно и органично встроены в календарь отряда, что обеспечивает непрерывную практическую включённость подростков в общественно полезную деятельность.</a:t>
            </a:r>
            <a:endParaRPr lang="en-US" sz="24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FA3D17C7-2BD4-C040-EFB0-EB68C09903E7}"/>
              </a:ext>
            </a:extLst>
          </p:cNvPr>
          <p:cNvSpPr/>
          <p:nvPr/>
        </p:nvSpPr>
        <p:spPr>
          <a:xfrm>
            <a:off x="9500725" y="141911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16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0173E4-BD57-4902-4AF0-F066525EC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09470CA-7530-F27F-E887-94645C540296}"/>
              </a:ext>
            </a:extLst>
          </p:cNvPr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1C0103E-1576-8524-C005-0FB77AD2EBB0}"/>
              </a:ext>
            </a:extLst>
          </p:cNvPr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5A28DBD-D5EF-0CF7-784A-CF474637AE3E}"/>
              </a:ext>
            </a:extLst>
          </p:cNvPr>
          <p:cNvGrpSpPr/>
          <p:nvPr/>
        </p:nvGrpSpPr>
        <p:grpSpPr>
          <a:xfrm>
            <a:off x="-826899" y="-246430"/>
            <a:ext cx="19114899" cy="10533434"/>
            <a:chOff x="0" y="-38100"/>
            <a:chExt cx="5034377" cy="277423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7F397F0-EB85-57F5-09F5-4D8CA077E743}"/>
                </a:ext>
              </a:extLst>
            </p:cNvPr>
            <p:cNvSpPr/>
            <p:nvPr/>
          </p:nvSpPr>
          <p:spPr>
            <a:xfrm>
              <a:off x="419959" y="378014"/>
              <a:ext cx="4614418" cy="2358124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3212C70-4151-5A16-A60A-6BEE90A0A66D}"/>
                </a:ext>
              </a:extLst>
            </p:cNvPr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5A03D16C-D4DD-6A2C-3F86-095692BAB90F}"/>
              </a:ext>
            </a:extLst>
          </p:cNvPr>
          <p:cNvGrpSpPr/>
          <p:nvPr/>
        </p:nvGrpSpPr>
        <p:grpSpPr>
          <a:xfrm>
            <a:off x="1676400" y="2177842"/>
            <a:ext cx="16306800" cy="7842458"/>
            <a:chOff x="0" y="0"/>
            <a:chExt cx="1883494" cy="704977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2DFA63C5-57F0-DA8E-A90B-6748EA0AAF14}"/>
                </a:ext>
              </a:extLst>
            </p:cNvPr>
            <p:cNvSpPr/>
            <p:nvPr/>
          </p:nvSpPr>
          <p:spPr>
            <a:xfrm>
              <a:off x="0" y="0"/>
              <a:ext cx="1883494" cy="704977"/>
            </a:xfrm>
            <a:custGeom>
              <a:avLst/>
              <a:gdLst/>
              <a:ahLst/>
              <a:cxnLst/>
              <a:rect l="l" t="t" r="r" b="b"/>
              <a:pathLst>
                <a:path w="1883494" h="704977">
                  <a:moveTo>
                    <a:pt x="32477" y="0"/>
                  </a:moveTo>
                  <a:lnTo>
                    <a:pt x="1851016" y="0"/>
                  </a:lnTo>
                  <a:cubicBezTo>
                    <a:pt x="1859630" y="0"/>
                    <a:pt x="1867891" y="3422"/>
                    <a:pt x="1873981" y="9512"/>
                  </a:cubicBezTo>
                  <a:cubicBezTo>
                    <a:pt x="1880072" y="15603"/>
                    <a:pt x="1883494" y="23864"/>
                    <a:pt x="1883494" y="32477"/>
                  </a:cubicBezTo>
                  <a:lnTo>
                    <a:pt x="1883494" y="672500"/>
                  </a:lnTo>
                  <a:cubicBezTo>
                    <a:pt x="1883494" y="690437"/>
                    <a:pt x="1868953" y="704977"/>
                    <a:pt x="1851016" y="704977"/>
                  </a:cubicBezTo>
                  <a:lnTo>
                    <a:pt x="32477" y="704977"/>
                  </a:lnTo>
                  <a:cubicBezTo>
                    <a:pt x="23864" y="704977"/>
                    <a:pt x="15603" y="701556"/>
                    <a:pt x="9512" y="695465"/>
                  </a:cubicBezTo>
                  <a:cubicBezTo>
                    <a:pt x="3422" y="689374"/>
                    <a:pt x="0" y="681114"/>
                    <a:pt x="0" y="672500"/>
                  </a:cubicBezTo>
                  <a:lnTo>
                    <a:pt x="0" y="32477"/>
                  </a:lnTo>
                  <a:cubicBezTo>
                    <a:pt x="0" y="14541"/>
                    <a:pt x="14541" y="0"/>
                    <a:pt x="32477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B794C978-D089-67EA-63EF-061976A32DBF}"/>
                </a:ext>
              </a:extLst>
            </p:cNvPr>
            <p:cNvSpPr txBox="1"/>
            <p:nvPr/>
          </p:nvSpPr>
          <p:spPr>
            <a:xfrm>
              <a:off x="0" y="-38100"/>
              <a:ext cx="1883494" cy="743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BF0B8E12-9433-019D-AB0A-7EC19652157F}"/>
              </a:ext>
            </a:extLst>
          </p:cNvPr>
          <p:cNvGrpSpPr/>
          <p:nvPr/>
        </p:nvGrpSpPr>
        <p:grpSpPr>
          <a:xfrm>
            <a:off x="904875" y="1512970"/>
            <a:ext cx="1543050" cy="1543050"/>
            <a:chOff x="0" y="0"/>
            <a:chExt cx="812800" cy="8128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7D36F66-ECA1-3856-D48E-456F50B2AC1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408BC8D7-7E19-1B08-F6FA-86A5F5859BE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>
            <a:extLst>
              <a:ext uri="{FF2B5EF4-FFF2-40B4-BE49-F238E27FC236}">
                <a16:creationId xmlns:a16="http://schemas.microsoft.com/office/drawing/2014/main" id="{3A30E40C-06CB-2CA1-D9A3-DE602AB15730}"/>
              </a:ext>
            </a:extLst>
          </p:cNvPr>
          <p:cNvSpPr/>
          <p:nvPr/>
        </p:nvSpPr>
        <p:spPr>
          <a:xfrm>
            <a:off x="1353510" y="1733723"/>
            <a:ext cx="645780" cy="1101543"/>
          </a:xfrm>
          <a:custGeom>
            <a:avLst/>
            <a:gdLst/>
            <a:ahLst/>
            <a:cxnLst/>
            <a:rect l="l" t="t" r="r" b="b"/>
            <a:pathLst>
              <a:path w="645780" h="1101543">
                <a:moveTo>
                  <a:pt x="0" y="0"/>
                </a:moveTo>
                <a:lnTo>
                  <a:pt x="645780" y="0"/>
                </a:lnTo>
                <a:lnTo>
                  <a:pt x="645780" y="1101543"/>
                </a:lnTo>
                <a:lnTo>
                  <a:pt x="0" y="1101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91BDEF61-637C-7940-FD99-C2FB359ABAC6}"/>
              </a:ext>
            </a:extLst>
          </p:cNvPr>
          <p:cNvSpPr txBox="1"/>
          <p:nvPr/>
        </p:nvSpPr>
        <p:spPr>
          <a:xfrm>
            <a:off x="2463165" y="2835266"/>
            <a:ext cx="14775299" cy="5199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ru-RU" sz="24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Ежегодно отрядом реализуются два социально значимых проекта, составляющих ядро проектно-исследовательской линии программы. Проект «Вита» направлен на формирование у подростков социально-эффективного восприятия жизни, позитивной самооценки и снижение уровня стресса и тревожности. В рамках проекта проводится первичная диагностика по методике теста диспозиционного оптимизма и шкалы воспринимаемого стресса PSS-10, серия тренинговых занятий, включая социально-психологический тренинг на самопознание и арт-терапию «Звучащие краски» и тренинговый вечер «Белый град» - театрализованное представление с элементами фольклора, затрагивающее темы ценности жизни, ответственности за поступки и последствий выбора. Повторная диагностика по завершении проекта фиксирует снижение тревожности и рост позитивного мышления у участников экспериментальной группы.</a:t>
            </a:r>
            <a:endParaRPr lang="en-US" sz="24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E46C8991-1DCF-D02B-CC8F-B5216282EC39}"/>
              </a:ext>
            </a:extLst>
          </p:cNvPr>
          <p:cNvSpPr/>
          <p:nvPr/>
        </p:nvSpPr>
        <p:spPr>
          <a:xfrm>
            <a:off x="9500725" y="141911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16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B4EC59-60A9-BFB0-2282-9FC40BBB3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C46282-1762-A378-10D4-662583DD0F32}"/>
              </a:ext>
            </a:extLst>
          </p:cNvPr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FCC1D6F-9F9E-F751-0666-2B6CA39BE167}"/>
              </a:ext>
            </a:extLst>
          </p:cNvPr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A8D092B-3A4A-FE17-6843-4291EA3CFAA2}"/>
              </a:ext>
            </a:extLst>
          </p:cNvPr>
          <p:cNvGrpSpPr/>
          <p:nvPr/>
        </p:nvGrpSpPr>
        <p:grpSpPr>
          <a:xfrm>
            <a:off x="-826899" y="-246430"/>
            <a:ext cx="19114899" cy="10533434"/>
            <a:chOff x="0" y="-38100"/>
            <a:chExt cx="5034377" cy="277423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47565EE-DCDC-9D52-4806-FF9DFE8A465F}"/>
                </a:ext>
              </a:extLst>
            </p:cNvPr>
            <p:cNvSpPr/>
            <p:nvPr/>
          </p:nvSpPr>
          <p:spPr>
            <a:xfrm>
              <a:off x="419959" y="378014"/>
              <a:ext cx="4614418" cy="2358124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E24B1B9-752C-45A4-BCE5-DB106D1B4AB2}"/>
                </a:ext>
              </a:extLst>
            </p:cNvPr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63346E40-1ED6-4FDB-8E73-3DDA618D6ED2}"/>
              </a:ext>
            </a:extLst>
          </p:cNvPr>
          <p:cNvGrpSpPr/>
          <p:nvPr/>
        </p:nvGrpSpPr>
        <p:grpSpPr>
          <a:xfrm>
            <a:off x="1676400" y="2177842"/>
            <a:ext cx="16306800" cy="7842458"/>
            <a:chOff x="0" y="0"/>
            <a:chExt cx="1883494" cy="704977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E5FEABC-4370-EE10-203A-3E8744A5C22E}"/>
                </a:ext>
              </a:extLst>
            </p:cNvPr>
            <p:cNvSpPr/>
            <p:nvPr/>
          </p:nvSpPr>
          <p:spPr>
            <a:xfrm>
              <a:off x="0" y="0"/>
              <a:ext cx="1883494" cy="704977"/>
            </a:xfrm>
            <a:custGeom>
              <a:avLst/>
              <a:gdLst/>
              <a:ahLst/>
              <a:cxnLst/>
              <a:rect l="l" t="t" r="r" b="b"/>
              <a:pathLst>
                <a:path w="1883494" h="704977">
                  <a:moveTo>
                    <a:pt x="32477" y="0"/>
                  </a:moveTo>
                  <a:lnTo>
                    <a:pt x="1851016" y="0"/>
                  </a:lnTo>
                  <a:cubicBezTo>
                    <a:pt x="1859630" y="0"/>
                    <a:pt x="1867891" y="3422"/>
                    <a:pt x="1873981" y="9512"/>
                  </a:cubicBezTo>
                  <a:cubicBezTo>
                    <a:pt x="1880072" y="15603"/>
                    <a:pt x="1883494" y="23864"/>
                    <a:pt x="1883494" y="32477"/>
                  </a:cubicBezTo>
                  <a:lnTo>
                    <a:pt x="1883494" y="672500"/>
                  </a:lnTo>
                  <a:cubicBezTo>
                    <a:pt x="1883494" y="690437"/>
                    <a:pt x="1868953" y="704977"/>
                    <a:pt x="1851016" y="704977"/>
                  </a:cubicBezTo>
                  <a:lnTo>
                    <a:pt x="32477" y="704977"/>
                  </a:lnTo>
                  <a:cubicBezTo>
                    <a:pt x="23864" y="704977"/>
                    <a:pt x="15603" y="701556"/>
                    <a:pt x="9512" y="695465"/>
                  </a:cubicBezTo>
                  <a:cubicBezTo>
                    <a:pt x="3422" y="689374"/>
                    <a:pt x="0" y="681114"/>
                    <a:pt x="0" y="672500"/>
                  </a:cubicBezTo>
                  <a:lnTo>
                    <a:pt x="0" y="32477"/>
                  </a:lnTo>
                  <a:cubicBezTo>
                    <a:pt x="0" y="14541"/>
                    <a:pt x="14541" y="0"/>
                    <a:pt x="32477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B6E18E7A-F0DE-FE3B-0D62-A836D9C43CB6}"/>
                </a:ext>
              </a:extLst>
            </p:cNvPr>
            <p:cNvSpPr txBox="1"/>
            <p:nvPr/>
          </p:nvSpPr>
          <p:spPr>
            <a:xfrm>
              <a:off x="0" y="-38100"/>
              <a:ext cx="1883494" cy="743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C09B655C-EAFF-39DD-262A-3E464816EF36}"/>
              </a:ext>
            </a:extLst>
          </p:cNvPr>
          <p:cNvGrpSpPr/>
          <p:nvPr/>
        </p:nvGrpSpPr>
        <p:grpSpPr>
          <a:xfrm>
            <a:off x="904875" y="1512970"/>
            <a:ext cx="1543050" cy="1543050"/>
            <a:chOff x="0" y="0"/>
            <a:chExt cx="812800" cy="8128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1AD77B6-3675-2DF2-5B34-10A94E19255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CCAB19AD-73D8-8D3D-C3DF-062F8FDA04C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>
            <a:extLst>
              <a:ext uri="{FF2B5EF4-FFF2-40B4-BE49-F238E27FC236}">
                <a16:creationId xmlns:a16="http://schemas.microsoft.com/office/drawing/2014/main" id="{91954097-55E9-A588-D4F8-B61925C4535C}"/>
              </a:ext>
            </a:extLst>
          </p:cNvPr>
          <p:cNvSpPr/>
          <p:nvPr/>
        </p:nvSpPr>
        <p:spPr>
          <a:xfrm>
            <a:off x="1353510" y="1733723"/>
            <a:ext cx="645780" cy="1101543"/>
          </a:xfrm>
          <a:custGeom>
            <a:avLst/>
            <a:gdLst/>
            <a:ahLst/>
            <a:cxnLst/>
            <a:rect l="l" t="t" r="r" b="b"/>
            <a:pathLst>
              <a:path w="645780" h="1101543">
                <a:moveTo>
                  <a:pt x="0" y="0"/>
                </a:moveTo>
                <a:lnTo>
                  <a:pt x="645780" y="0"/>
                </a:lnTo>
                <a:lnTo>
                  <a:pt x="645780" y="1101543"/>
                </a:lnTo>
                <a:lnTo>
                  <a:pt x="0" y="1101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9B976CBF-2D61-66EE-258C-5C3010725A0A}"/>
              </a:ext>
            </a:extLst>
          </p:cNvPr>
          <p:cNvSpPr txBox="1"/>
          <p:nvPr/>
        </p:nvSpPr>
        <p:spPr>
          <a:xfrm>
            <a:off x="2463165" y="2835266"/>
            <a:ext cx="14775299" cy="6936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ru-RU" sz="22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Проект «Школа волонтёров» представляет собой ежегодную профильную смену, охватывающую 70 учащихся 13–15 лет из общеобразовательных учреждений Заводского района. Смена реализуется по насыщенной трёхдневной программе: командообразующие тренинги, коллективно-творческие дела по методике И.П. Иванова, игротека и музыкально-игровые часы, подготовка визитных карточек и концертных номеров, </a:t>
            </a:r>
            <a:r>
              <a:rPr lang="ru-RU" sz="2200" dirty="0" err="1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синхробуффонада</a:t>
            </a:r>
            <a:r>
              <a:rPr lang="ru-RU" sz="22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, спортивные мероприятия, мотивационная система с валютой смены, рефлексивные практики - «огоньки» знакомства, «свечки» анализа дня, «зорьки» утреннего сбора, прощальные «огоньки». Вожатский отряд «Созвездие» из числа опытных штабистов обеспечивает проведение игр, ведение огоньков и подготовку концерта, что одновременно решает задачу практики старших участников и поддержки младших. По итогам смены участники демонстрируют рост по всем уровням: личностные результаты - повышение самооценки, снижение тревожности, формирование активной жизненной позиции; метапредметные - развитие коммуникативных навыков, рефлексии, целеполагания; предметные - освоение понятий КТД, </a:t>
            </a:r>
            <a:r>
              <a:rPr lang="ru-RU" sz="2200" dirty="0" err="1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синхробуффонады</a:t>
            </a:r>
            <a:r>
              <a:rPr lang="ru-RU" sz="22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, игротеки, 5–10 новых игр; социальные - приобретение друзей из других школ, получение сертификата для портфолио, вступление в волонтёрский отряд или создание волонтёрской ячейки в своей школе; оздоровительные - двигательная активность, эмоциональный комфорт, полноценное питание.</a:t>
            </a:r>
            <a:endParaRPr lang="en-US" sz="22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B7CA0B30-8409-CEA2-4401-72B76A557CBE}"/>
              </a:ext>
            </a:extLst>
          </p:cNvPr>
          <p:cNvSpPr/>
          <p:nvPr/>
        </p:nvSpPr>
        <p:spPr>
          <a:xfrm>
            <a:off x="9500725" y="141911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4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A2E4E-EEF0-45F9-1845-CF821E3BD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8F4E15D-FAA8-8A3B-A270-28EBF9853497}"/>
              </a:ext>
            </a:extLst>
          </p:cNvPr>
          <p:cNvGrpSpPr/>
          <p:nvPr/>
        </p:nvGrpSpPr>
        <p:grpSpPr>
          <a:xfrm>
            <a:off x="0" y="0"/>
            <a:ext cx="11552905" cy="10287000"/>
            <a:chOff x="0" y="0"/>
            <a:chExt cx="304274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F294759-D515-AB6D-6168-EFFE0FF7C01D}"/>
                </a:ext>
              </a:extLst>
            </p:cNvPr>
            <p:cNvSpPr/>
            <p:nvPr/>
          </p:nvSpPr>
          <p:spPr>
            <a:xfrm>
              <a:off x="0" y="0"/>
              <a:ext cx="3042740" cy="2709333"/>
            </a:xfrm>
            <a:custGeom>
              <a:avLst/>
              <a:gdLst/>
              <a:ahLst/>
              <a:cxnLst/>
              <a:rect l="l" t="t" r="r" b="b"/>
              <a:pathLst>
                <a:path w="3042740" h="2709333">
                  <a:moveTo>
                    <a:pt x="0" y="0"/>
                  </a:moveTo>
                  <a:lnTo>
                    <a:pt x="3042740" y="0"/>
                  </a:lnTo>
                  <a:lnTo>
                    <a:pt x="30427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E8B8B72-07D1-9FE1-2665-2665C371D1F6}"/>
                </a:ext>
              </a:extLst>
            </p:cNvPr>
            <p:cNvSpPr txBox="1"/>
            <p:nvPr/>
          </p:nvSpPr>
          <p:spPr>
            <a:xfrm>
              <a:off x="0" y="-38100"/>
              <a:ext cx="3042740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FD701D53-1C7D-E095-6885-FDE9C8A41BCF}"/>
              </a:ext>
            </a:extLst>
          </p:cNvPr>
          <p:cNvSpPr/>
          <p:nvPr/>
        </p:nvSpPr>
        <p:spPr>
          <a:xfrm>
            <a:off x="16268962" y="7007203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FE59597-54E4-B1B2-4515-552118854F46}"/>
              </a:ext>
            </a:extLst>
          </p:cNvPr>
          <p:cNvSpPr txBox="1"/>
          <p:nvPr/>
        </p:nvSpPr>
        <p:spPr>
          <a:xfrm>
            <a:off x="11910407" y="1852589"/>
            <a:ext cx="761549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96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волонтеров</a:t>
            </a:r>
            <a:endParaRPr lang="en-US" sz="96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F955E5F3-8ADD-F8B8-17D8-B387D3F61FBB}"/>
              </a:ext>
            </a:extLst>
          </p:cNvPr>
          <p:cNvSpPr txBox="1"/>
          <p:nvPr/>
        </p:nvSpPr>
        <p:spPr>
          <a:xfrm>
            <a:off x="9805181" y="842574"/>
            <a:ext cx="5733257" cy="1658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3439"/>
              </a:lnSpc>
            </a:pPr>
            <a:r>
              <a:rPr lang="ru-RU" sz="96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Школы</a:t>
            </a:r>
            <a:endParaRPr lang="en-US" sz="96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D0EE7F62-C158-31FD-4EC0-8139C3DFB122}"/>
              </a:ext>
            </a:extLst>
          </p:cNvPr>
          <p:cNvSpPr/>
          <p:nvPr/>
        </p:nvSpPr>
        <p:spPr>
          <a:xfrm>
            <a:off x="11501383" y="5259492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9" y="0"/>
                </a:lnTo>
                <a:lnTo>
                  <a:pt x="1340869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560619DC-F80B-F8DC-6C49-C01701695ED4}"/>
              </a:ext>
            </a:extLst>
          </p:cNvPr>
          <p:cNvSpPr/>
          <p:nvPr/>
        </p:nvSpPr>
        <p:spPr>
          <a:xfrm>
            <a:off x="11501383" y="7342825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9" y="0"/>
                </a:lnTo>
                <a:lnTo>
                  <a:pt x="1340869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58DDFB71-4F5C-43A3-667A-BCEF2DEC0812}"/>
              </a:ext>
            </a:extLst>
          </p:cNvPr>
          <p:cNvSpPr/>
          <p:nvPr/>
        </p:nvSpPr>
        <p:spPr>
          <a:xfrm>
            <a:off x="15263384" y="5918050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A4CD26-3961-8A21-16C9-9BF11828CD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4"/>
          <a:stretch>
            <a:fillRect/>
          </a:stretch>
        </p:blipFill>
        <p:spPr>
          <a:xfrm>
            <a:off x="6282705" y="5489364"/>
            <a:ext cx="4922242" cy="3691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8119B25-C4F8-77BD-D54D-302CF1465F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5496984"/>
            <a:ext cx="5536441" cy="3691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69B4F5-5228-3769-3083-57AC3CBA56A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705" y="1379487"/>
            <a:ext cx="4922242" cy="3691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8914FB2-5B43-0D01-E08A-B79B96652B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9487"/>
            <a:ext cx="5536441" cy="3691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64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E8500-1B83-CEF5-9B74-F1854DEAC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9A51C4E-B903-C096-5785-B063F30DDDA7}"/>
              </a:ext>
            </a:extLst>
          </p:cNvPr>
          <p:cNvSpPr/>
          <p:nvPr/>
        </p:nvSpPr>
        <p:spPr>
          <a:xfrm rot="-5400000">
            <a:off x="1205672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52D60F8-C7DE-1083-1D00-0AE0890A8895}"/>
              </a:ext>
            </a:extLst>
          </p:cNvPr>
          <p:cNvSpPr/>
          <p:nvPr/>
        </p:nvSpPr>
        <p:spPr>
          <a:xfrm rot="-5400000">
            <a:off x="14356810" y="-442631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2405018-1ABB-1E38-9DB2-BF7B23FF90D8}"/>
              </a:ext>
            </a:extLst>
          </p:cNvPr>
          <p:cNvGrpSpPr/>
          <p:nvPr/>
        </p:nvGrpSpPr>
        <p:grpSpPr>
          <a:xfrm>
            <a:off x="-826899" y="-246430"/>
            <a:ext cx="19114899" cy="10533434"/>
            <a:chOff x="0" y="-38100"/>
            <a:chExt cx="5034377" cy="277423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AE6C332-A0AD-F639-88BA-A69313DB213D}"/>
                </a:ext>
              </a:extLst>
            </p:cNvPr>
            <p:cNvSpPr/>
            <p:nvPr/>
          </p:nvSpPr>
          <p:spPr>
            <a:xfrm>
              <a:off x="419959" y="378014"/>
              <a:ext cx="4614418" cy="2358124"/>
            </a:xfrm>
            <a:custGeom>
              <a:avLst/>
              <a:gdLst/>
              <a:ahLst/>
              <a:cxnLst/>
              <a:rect l="l" t="t" r="r" b="b"/>
              <a:pathLst>
                <a:path w="4614418" h="2028579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13113"/>
                  </a:lnTo>
                  <a:cubicBezTo>
                    <a:pt x="4614418" y="2017215"/>
                    <a:pt x="4612788" y="2021149"/>
                    <a:pt x="4609888" y="2024049"/>
                  </a:cubicBezTo>
                  <a:cubicBezTo>
                    <a:pt x="4606987" y="2026950"/>
                    <a:pt x="4603054" y="2028579"/>
                    <a:pt x="4598952" y="2028579"/>
                  </a:cubicBezTo>
                  <a:lnTo>
                    <a:pt x="15466" y="2028579"/>
                  </a:lnTo>
                  <a:cubicBezTo>
                    <a:pt x="6924" y="2028579"/>
                    <a:pt x="0" y="2021655"/>
                    <a:pt x="0" y="2013113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14B40ED-B0AD-26E4-96F6-65B90910A442}"/>
                </a:ext>
              </a:extLst>
            </p:cNvPr>
            <p:cNvSpPr txBox="1"/>
            <p:nvPr/>
          </p:nvSpPr>
          <p:spPr>
            <a:xfrm>
              <a:off x="0" y="-38100"/>
              <a:ext cx="4614418" cy="2066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B9D516D3-7443-600C-FA7D-34AD8C2BD2FE}"/>
              </a:ext>
            </a:extLst>
          </p:cNvPr>
          <p:cNvGrpSpPr/>
          <p:nvPr/>
        </p:nvGrpSpPr>
        <p:grpSpPr>
          <a:xfrm>
            <a:off x="1676400" y="2177842"/>
            <a:ext cx="16306800" cy="7842458"/>
            <a:chOff x="0" y="0"/>
            <a:chExt cx="1883494" cy="704977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FB2DD32-0BBE-0364-1DF8-874A96B0AA85}"/>
                </a:ext>
              </a:extLst>
            </p:cNvPr>
            <p:cNvSpPr/>
            <p:nvPr/>
          </p:nvSpPr>
          <p:spPr>
            <a:xfrm>
              <a:off x="0" y="0"/>
              <a:ext cx="1883494" cy="704977"/>
            </a:xfrm>
            <a:custGeom>
              <a:avLst/>
              <a:gdLst/>
              <a:ahLst/>
              <a:cxnLst/>
              <a:rect l="l" t="t" r="r" b="b"/>
              <a:pathLst>
                <a:path w="1883494" h="704977">
                  <a:moveTo>
                    <a:pt x="32477" y="0"/>
                  </a:moveTo>
                  <a:lnTo>
                    <a:pt x="1851016" y="0"/>
                  </a:lnTo>
                  <a:cubicBezTo>
                    <a:pt x="1859630" y="0"/>
                    <a:pt x="1867891" y="3422"/>
                    <a:pt x="1873981" y="9512"/>
                  </a:cubicBezTo>
                  <a:cubicBezTo>
                    <a:pt x="1880072" y="15603"/>
                    <a:pt x="1883494" y="23864"/>
                    <a:pt x="1883494" y="32477"/>
                  </a:cubicBezTo>
                  <a:lnTo>
                    <a:pt x="1883494" y="672500"/>
                  </a:lnTo>
                  <a:cubicBezTo>
                    <a:pt x="1883494" y="690437"/>
                    <a:pt x="1868953" y="704977"/>
                    <a:pt x="1851016" y="704977"/>
                  </a:cubicBezTo>
                  <a:lnTo>
                    <a:pt x="32477" y="704977"/>
                  </a:lnTo>
                  <a:cubicBezTo>
                    <a:pt x="23864" y="704977"/>
                    <a:pt x="15603" y="701556"/>
                    <a:pt x="9512" y="695465"/>
                  </a:cubicBezTo>
                  <a:cubicBezTo>
                    <a:pt x="3422" y="689374"/>
                    <a:pt x="0" y="681114"/>
                    <a:pt x="0" y="672500"/>
                  </a:cubicBezTo>
                  <a:lnTo>
                    <a:pt x="0" y="32477"/>
                  </a:lnTo>
                  <a:cubicBezTo>
                    <a:pt x="0" y="14541"/>
                    <a:pt x="14541" y="0"/>
                    <a:pt x="32477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E5F499D2-854F-7F25-92E3-F428BF66046E}"/>
                </a:ext>
              </a:extLst>
            </p:cNvPr>
            <p:cNvSpPr txBox="1"/>
            <p:nvPr/>
          </p:nvSpPr>
          <p:spPr>
            <a:xfrm>
              <a:off x="0" y="-38100"/>
              <a:ext cx="1883494" cy="743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9A977977-85E0-0D1E-E623-9D1A3998201A}"/>
              </a:ext>
            </a:extLst>
          </p:cNvPr>
          <p:cNvGrpSpPr/>
          <p:nvPr/>
        </p:nvGrpSpPr>
        <p:grpSpPr>
          <a:xfrm>
            <a:off x="904875" y="1512970"/>
            <a:ext cx="1543050" cy="1543050"/>
            <a:chOff x="0" y="0"/>
            <a:chExt cx="812800" cy="8128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9D27863-505D-0A04-E139-954F7F45EAE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8D72A5A9-065E-3A96-2CEA-DA6837370AB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>
            <a:extLst>
              <a:ext uri="{FF2B5EF4-FFF2-40B4-BE49-F238E27FC236}">
                <a16:creationId xmlns:a16="http://schemas.microsoft.com/office/drawing/2014/main" id="{BF061567-7BDB-CB4C-7D97-C7FBCA45D20E}"/>
              </a:ext>
            </a:extLst>
          </p:cNvPr>
          <p:cNvSpPr/>
          <p:nvPr/>
        </p:nvSpPr>
        <p:spPr>
          <a:xfrm>
            <a:off x="1353510" y="1733723"/>
            <a:ext cx="645780" cy="1101543"/>
          </a:xfrm>
          <a:custGeom>
            <a:avLst/>
            <a:gdLst/>
            <a:ahLst/>
            <a:cxnLst/>
            <a:rect l="l" t="t" r="r" b="b"/>
            <a:pathLst>
              <a:path w="645780" h="1101543">
                <a:moveTo>
                  <a:pt x="0" y="0"/>
                </a:moveTo>
                <a:lnTo>
                  <a:pt x="645780" y="0"/>
                </a:lnTo>
                <a:lnTo>
                  <a:pt x="645780" y="1101543"/>
                </a:lnTo>
                <a:lnTo>
                  <a:pt x="0" y="11015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E3B09863-0A74-F794-1F52-4BACBF70B6AB}"/>
              </a:ext>
            </a:extLst>
          </p:cNvPr>
          <p:cNvSpPr txBox="1"/>
          <p:nvPr/>
        </p:nvSpPr>
        <p:spPr>
          <a:xfrm>
            <a:off x="2463165" y="2835266"/>
            <a:ext cx="14775299" cy="4756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ru-RU" sz="22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Все элементы программы образуют единую систему. Участник приходит в отряд как стажёр, осваивает базовую программу, сдаёт экзамен на штабиста, включается в работу одного или нескольких профильных клубов, участвует в социально значимых делах и мероприятиях в течение года, получает возможность повышения звания через реальный вклад в деятельность отряда, а наиболее успешные - разрабатывают и реализуют собственные проекты и программы клубов. Два ежегодных проекта - «Вита» и «Школа волонтёров» - обеспечивают проектно-исследовательскую и практическую составляющие, а клубная и </a:t>
            </a:r>
            <a:r>
              <a:rPr lang="ru-RU" sz="2200" dirty="0" err="1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мероприятийная</a:t>
            </a:r>
            <a:r>
              <a:rPr lang="ru-RU" sz="2200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 деятельность - непрерывную включённость и творческую реализацию. Такая структура позволяет охватить весь спектр задач дополнительного образования: образовательные, развивающие, воспитательные, оздоровительные и социальные, - и обеспечивает устойчивый рост каждого участника на протяжении всего периода обучения в отряде.</a:t>
            </a:r>
            <a:endParaRPr lang="en-US" sz="2200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4954636D-71FB-93B9-C015-67BFB9D1DD71}"/>
              </a:ext>
            </a:extLst>
          </p:cNvPr>
          <p:cNvSpPr/>
          <p:nvPr/>
        </p:nvSpPr>
        <p:spPr>
          <a:xfrm>
            <a:off x="9500725" y="141911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75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07687-0183-91D8-E770-84727B994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163E63F-8236-634B-0427-DB1D88F1F864}"/>
              </a:ext>
            </a:extLst>
          </p:cNvPr>
          <p:cNvSpPr/>
          <p:nvPr/>
        </p:nvSpPr>
        <p:spPr>
          <a:xfrm flipH="1">
            <a:off x="1843682" y="1575435"/>
            <a:ext cx="13588349" cy="12450325"/>
          </a:xfrm>
          <a:custGeom>
            <a:avLst/>
            <a:gdLst/>
            <a:ahLst/>
            <a:cxnLst/>
            <a:rect l="l" t="t" r="r" b="b"/>
            <a:pathLst>
              <a:path w="13588349" h="12450325">
                <a:moveTo>
                  <a:pt x="13588349" y="0"/>
                </a:moveTo>
                <a:lnTo>
                  <a:pt x="0" y="0"/>
                </a:lnTo>
                <a:lnTo>
                  <a:pt x="0" y="12450325"/>
                </a:lnTo>
                <a:lnTo>
                  <a:pt x="13588349" y="12450325"/>
                </a:lnTo>
                <a:lnTo>
                  <a:pt x="1358834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5BFDC20-88F5-CD17-CCCF-66764B48925F}"/>
              </a:ext>
            </a:extLst>
          </p:cNvPr>
          <p:cNvSpPr/>
          <p:nvPr/>
        </p:nvSpPr>
        <p:spPr>
          <a:xfrm>
            <a:off x="866439" y="731357"/>
            <a:ext cx="16555122" cy="15168630"/>
          </a:xfrm>
          <a:custGeom>
            <a:avLst/>
            <a:gdLst/>
            <a:ahLst/>
            <a:cxnLst/>
            <a:rect l="l" t="t" r="r" b="b"/>
            <a:pathLst>
              <a:path w="16555122" h="15168630">
                <a:moveTo>
                  <a:pt x="0" y="0"/>
                </a:moveTo>
                <a:lnTo>
                  <a:pt x="16555122" y="0"/>
                </a:lnTo>
                <a:lnTo>
                  <a:pt x="16555122" y="15168630"/>
                </a:lnTo>
                <a:lnTo>
                  <a:pt x="0" y="15168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645E56E-8CAE-5B39-B604-885BDB572874}"/>
              </a:ext>
            </a:extLst>
          </p:cNvPr>
          <p:cNvSpPr/>
          <p:nvPr/>
        </p:nvSpPr>
        <p:spPr>
          <a:xfrm>
            <a:off x="14041914" y="2578551"/>
            <a:ext cx="808976" cy="3111447"/>
          </a:xfrm>
          <a:custGeom>
            <a:avLst/>
            <a:gdLst/>
            <a:ahLst/>
            <a:cxnLst/>
            <a:rect l="l" t="t" r="r" b="b"/>
            <a:pathLst>
              <a:path w="808976" h="3111447">
                <a:moveTo>
                  <a:pt x="0" y="0"/>
                </a:moveTo>
                <a:lnTo>
                  <a:pt x="808977" y="0"/>
                </a:lnTo>
                <a:lnTo>
                  <a:pt x="808977" y="3111447"/>
                </a:lnTo>
                <a:lnTo>
                  <a:pt x="0" y="311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C44320EF-860F-67C3-8321-3C8A03ADC421}"/>
              </a:ext>
            </a:extLst>
          </p:cNvPr>
          <p:cNvGrpSpPr/>
          <p:nvPr/>
        </p:nvGrpSpPr>
        <p:grpSpPr>
          <a:xfrm>
            <a:off x="1801753" y="7172093"/>
            <a:ext cx="13588349" cy="1098915"/>
            <a:chOff x="0" y="0"/>
            <a:chExt cx="2993511" cy="2894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1CBFAE9-9F08-51B1-69B0-FE06739C414F}"/>
                </a:ext>
              </a:extLst>
            </p:cNvPr>
            <p:cNvSpPr/>
            <p:nvPr/>
          </p:nvSpPr>
          <p:spPr>
            <a:xfrm>
              <a:off x="0" y="0"/>
              <a:ext cx="2993511" cy="289426"/>
            </a:xfrm>
            <a:custGeom>
              <a:avLst/>
              <a:gdLst/>
              <a:ahLst/>
              <a:cxnLst/>
              <a:rect l="l" t="t" r="r" b="b"/>
              <a:pathLst>
                <a:path w="2993511" h="289426">
                  <a:moveTo>
                    <a:pt x="20434" y="0"/>
                  </a:moveTo>
                  <a:lnTo>
                    <a:pt x="2973077" y="0"/>
                  </a:lnTo>
                  <a:cubicBezTo>
                    <a:pt x="2978496" y="0"/>
                    <a:pt x="2983694" y="2153"/>
                    <a:pt x="2987526" y="5985"/>
                  </a:cubicBezTo>
                  <a:cubicBezTo>
                    <a:pt x="2991358" y="9817"/>
                    <a:pt x="2993511" y="15015"/>
                    <a:pt x="2993511" y="20434"/>
                  </a:cubicBezTo>
                  <a:lnTo>
                    <a:pt x="2993511" y="268992"/>
                  </a:lnTo>
                  <a:cubicBezTo>
                    <a:pt x="2993511" y="274411"/>
                    <a:pt x="2991358" y="279609"/>
                    <a:pt x="2987526" y="283441"/>
                  </a:cubicBezTo>
                  <a:cubicBezTo>
                    <a:pt x="2983694" y="287273"/>
                    <a:pt x="2978496" y="289426"/>
                    <a:pt x="2973077" y="289426"/>
                  </a:cubicBezTo>
                  <a:lnTo>
                    <a:pt x="20434" y="289426"/>
                  </a:lnTo>
                  <a:cubicBezTo>
                    <a:pt x="15015" y="289426"/>
                    <a:pt x="9817" y="287273"/>
                    <a:pt x="5985" y="283441"/>
                  </a:cubicBezTo>
                  <a:cubicBezTo>
                    <a:pt x="2153" y="279609"/>
                    <a:pt x="0" y="274411"/>
                    <a:pt x="0" y="268992"/>
                  </a:cubicBezTo>
                  <a:lnTo>
                    <a:pt x="0" y="20434"/>
                  </a:lnTo>
                  <a:cubicBezTo>
                    <a:pt x="0" y="15015"/>
                    <a:pt x="2153" y="9817"/>
                    <a:pt x="5985" y="5985"/>
                  </a:cubicBezTo>
                  <a:cubicBezTo>
                    <a:pt x="9817" y="2153"/>
                    <a:pt x="15015" y="0"/>
                    <a:pt x="20434" y="0"/>
                  </a:cubicBezTo>
                  <a:close/>
                </a:path>
              </a:pathLst>
            </a:custGeom>
            <a:solidFill>
              <a:srgbClr val="9C7039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50E6CD1-B87E-BCBF-D50F-DDB7C351ECA6}"/>
                </a:ext>
              </a:extLst>
            </p:cNvPr>
            <p:cNvSpPr txBox="1"/>
            <p:nvPr/>
          </p:nvSpPr>
          <p:spPr>
            <a:xfrm>
              <a:off x="0" y="-38100"/>
              <a:ext cx="2993511" cy="3275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05388E13-142D-79BE-D4AC-28CD86363CAC}"/>
              </a:ext>
            </a:extLst>
          </p:cNvPr>
          <p:cNvSpPr txBox="1"/>
          <p:nvPr/>
        </p:nvSpPr>
        <p:spPr>
          <a:xfrm>
            <a:off x="5311258" y="4134274"/>
            <a:ext cx="808556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84"/>
              </a:lnSpc>
            </a:pPr>
            <a:r>
              <a:rPr lang="ru-RU" sz="10400" dirty="0">
                <a:solidFill>
                  <a:srgbClr val="FFFAF3"/>
                </a:solidFill>
                <a:latin typeface="Impact"/>
                <a:ea typeface="Impact"/>
                <a:cs typeface="Impact"/>
                <a:sym typeface="Impact"/>
              </a:rPr>
              <a:t>степени</a:t>
            </a:r>
            <a:endParaRPr lang="en-US" sz="10400" dirty="0">
              <a:solidFill>
                <a:srgbClr val="FFFAF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0A96327-E400-CCC7-BCD5-55FFACF82B26}"/>
              </a:ext>
            </a:extLst>
          </p:cNvPr>
          <p:cNvSpPr txBox="1"/>
          <p:nvPr/>
        </p:nvSpPr>
        <p:spPr>
          <a:xfrm>
            <a:off x="1843682" y="3810905"/>
            <a:ext cx="3185518" cy="1658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9600" i="1" dirty="0">
                <a:solidFill>
                  <a:srgbClr val="FFFAF3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Оценка</a:t>
            </a:r>
            <a:endParaRPr lang="en-US" sz="9600" i="1" dirty="0">
              <a:solidFill>
                <a:srgbClr val="FFFAF3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BC5CC9C-E15F-41D1-54EE-52C4C0D9C9DB}"/>
              </a:ext>
            </a:extLst>
          </p:cNvPr>
          <p:cNvSpPr txBox="1"/>
          <p:nvPr/>
        </p:nvSpPr>
        <p:spPr>
          <a:xfrm>
            <a:off x="1843682" y="5237211"/>
            <a:ext cx="12240160" cy="1877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ru-RU" sz="3599" i="1" dirty="0">
                <a:solidFill>
                  <a:srgbClr val="FFFAF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удовлетворенности качеством реализации дополнительной общеразвивающей программы родителей и детей</a:t>
            </a:r>
            <a:endParaRPr lang="en-US" sz="3599" i="1" dirty="0">
              <a:solidFill>
                <a:srgbClr val="FFFAF3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C6A6784-D60E-2802-E5BF-9F4824F1172B}"/>
              </a:ext>
            </a:extLst>
          </p:cNvPr>
          <p:cNvSpPr txBox="1"/>
          <p:nvPr/>
        </p:nvSpPr>
        <p:spPr>
          <a:xfrm>
            <a:off x="2214610" y="7381507"/>
            <a:ext cx="14278861" cy="569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ru-RU" sz="2800" b="1" dirty="0">
                <a:solidFill>
                  <a:srgbClr val="FFFA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 2021 года показывает на 98% положительные отзывы</a:t>
            </a:r>
            <a:endParaRPr lang="en-US" sz="2800" b="1" dirty="0">
              <a:solidFill>
                <a:srgbClr val="FFFA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A75F737-D57E-E10B-4E06-C73833F03A43}"/>
              </a:ext>
            </a:extLst>
          </p:cNvPr>
          <p:cNvSpPr txBox="1"/>
          <p:nvPr/>
        </p:nvSpPr>
        <p:spPr>
          <a:xfrm>
            <a:off x="1801754" y="8490488"/>
            <a:ext cx="15343246" cy="1210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ru-RU" sz="3499" i="1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Получено большое количество благодарностей и положительных откликов о работе педагога. </a:t>
            </a:r>
            <a:endParaRPr lang="en-US" sz="3499" i="1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5A5DF7D-9E92-F854-1D64-EBD42AADC0E1}"/>
              </a:ext>
            </a:extLst>
          </p:cNvPr>
          <p:cNvSpPr/>
          <p:nvPr/>
        </p:nvSpPr>
        <p:spPr>
          <a:xfrm>
            <a:off x="1801754" y="1534165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9" y="0"/>
                </a:lnTo>
                <a:lnTo>
                  <a:pt x="990339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17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0368652" y="6786653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1340869" y="0"/>
                </a:moveTo>
                <a:lnTo>
                  <a:pt x="0" y="0"/>
                </a:lnTo>
                <a:lnTo>
                  <a:pt x="0" y="2471647"/>
                </a:lnTo>
                <a:lnTo>
                  <a:pt x="1340869" y="2471647"/>
                </a:lnTo>
                <a:lnTo>
                  <a:pt x="13408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/>
          <p:cNvGrpSpPr/>
          <p:nvPr/>
        </p:nvGrpSpPr>
        <p:grpSpPr>
          <a:xfrm>
            <a:off x="11554200" y="0"/>
            <a:ext cx="6733800" cy="10287000"/>
            <a:chOff x="0" y="0"/>
            <a:chExt cx="177351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73511" cy="2709333"/>
            </a:xfrm>
            <a:custGeom>
              <a:avLst/>
              <a:gdLst/>
              <a:ahLst/>
              <a:cxnLst/>
              <a:rect l="l" t="t" r="r" b="b"/>
              <a:pathLst>
                <a:path w="1773511" h="2709333">
                  <a:moveTo>
                    <a:pt x="0" y="0"/>
                  </a:moveTo>
                  <a:lnTo>
                    <a:pt x="1773511" y="0"/>
                  </a:lnTo>
                  <a:lnTo>
                    <a:pt x="1773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73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10368652" y="470332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1340869" y="0"/>
                </a:moveTo>
                <a:lnTo>
                  <a:pt x="0" y="0"/>
                </a:lnTo>
                <a:lnTo>
                  <a:pt x="0" y="2471647"/>
                </a:lnTo>
                <a:lnTo>
                  <a:pt x="1340869" y="2471647"/>
                </a:lnTo>
                <a:lnTo>
                  <a:pt x="134086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8" name="TextBox 18"/>
          <p:cNvSpPr txBox="1"/>
          <p:nvPr/>
        </p:nvSpPr>
        <p:spPr>
          <a:xfrm>
            <a:off x="12387188" y="733425"/>
            <a:ext cx="4872112" cy="747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ru-RU" sz="54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Степень удовлетворенности учащихся качеством реализации дополнительной образовательной программы (ежегодно)</a:t>
            </a:r>
            <a:endParaRPr lang="en-US" sz="54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6374517" y="8234075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A19E1EA3-EE57-62B9-0CCD-EF892E552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491985"/>
              </p:ext>
            </p:extLst>
          </p:nvPr>
        </p:nvGraphicFramePr>
        <p:xfrm>
          <a:off x="664966" y="2876750"/>
          <a:ext cx="9287192" cy="4388837"/>
        </p:xfrm>
        <a:graphic>
          <a:graphicData uri="http://schemas.openxmlformats.org/drawingml/2006/table">
            <a:tbl>
              <a:tblPr firstRow="1" firstCol="1" bandRow="1"/>
              <a:tblGrid>
                <a:gridCol w="2352121">
                  <a:extLst>
                    <a:ext uri="{9D8B030D-6E8A-4147-A177-3AD203B41FA5}">
                      <a16:colId xmlns:a16="http://schemas.microsoft.com/office/drawing/2014/main" val="3084431939"/>
                    </a:ext>
                  </a:extLst>
                </a:gridCol>
                <a:gridCol w="2221124">
                  <a:extLst>
                    <a:ext uri="{9D8B030D-6E8A-4147-A177-3AD203B41FA5}">
                      <a16:colId xmlns:a16="http://schemas.microsoft.com/office/drawing/2014/main" val="663875496"/>
                    </a:ext>
                  </a:extLst>
                </a:gridCol>
                <a:gridCol w="2369588">
                  <a:extLst>
                    <a:ext uri="{9D8B030D-6E8A-4147-A177-3AD203B41FA5}">
                      <a16:colId xmlns:a16="http://schemas.microsoft.com/office/drawing/2014/main" val="272417578"/>
                    </a:ext>
                  </a:extLst>
                </a:gridCol>
                <a:gridCol w="2344359">
                  <a:extLst>
                    <a:ext uri="{9D8B030D-6E8A-4147-A177-3AD203B41FA5}">
                      <a16:colId xmlns:a16="http://schemas.microsoft.com/office/drawing/2014/main" val="504737060"/>
                    </a:ext>
                  </a:extLst>
                </a:gridCol>
              </a:tblGrid>
              <a:tr h="30042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процесс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Отношения в коллективе, с педагогом, эмоциональный комфорт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Хозяйственно-бытовые условия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316268"/>
                  </a:ext>
                </a:extLst>
              </a:tr>
              <a:tr h="569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удовлетворены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882447"/>
                  </a:ext>
                </a:extLst>
              </a:tr>
              <a:tr h="5699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удовлетворены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09765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59A94-E62A-8C6E-F6ED-6BE70D94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3787F98-1A44-8820-F61C-59E5562519D3}"/>
              </a:ext>
            </a:extLst>
          </p:cNvPr>
          <p:cNvSpPr/>
          <p:nvPr/>
        </p:nvSpPr>
        <p:spPr>
          <a:xfrm flipH="1">
            <a:off x="10368652" y="6786653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1340869" y="0"/>
                </a:moveTo>
                <a:lnTo>
                  <a:pt x="0" y="0"/>
                </a:lnTo>
                <a:lnTo>
                  <a:pt x="0" y="2471647"/>
                </a:lnTo>
                <a:lnTo>
                  <a:pt x="1340869" y="2471647"/>
                </a:lnTo>
                <a:lnTo>
                  <a:pt x="134086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D94EBD1-EDBD-4367-F80C-046FBFBB5DFB}"/>
              </a:ext>
            </a:extLst>
          </p:cNvPr>
          <p:cNvGrpSpPr/>
          <p:nvPr/>
        </p:nvGrpSpPr>
        <p:grpSpPr>
          <a:xfrm>
            <a:off x="11554200" y="0"/>
            <a:ext cx="6733800" cy="10287000"/>
            <a:chOff x="0" y="0"/>
            <a:chExt cx="1773511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1BAD703-D6AA-B673-927D-0F282BDB2977}"/>
                </a:ext>
              </a:extLst>
            </p:cNvPr>
            <p:cNvSpPr/>
            <p:nvPr/>
          </p:nvSpPr>
          <p:spPr>
            <a:xfrm>
              <a:off x="0" y="0"/>
              <a:ext cx="1773511" cy="2709333"/>
            </a:xfrm>
            <a:custGeom>
              <a:avLst/>
              <a:gdLst/>
              <a:ahLst/>
              <a:cxnLst/>
              <a:rect l="l" t="t" r="r" b="b"/>
              <a:pathLst>
                <a:path w="1773511" h="2709333">
                  <a:moveTo>
                    <a:pt x="0" y="0"/>
                  </a:moveTo>
                  <a:lnTo>
                    <a:pt x="1773511" y="0"/>
                  </a:lnTo>
                  <a:lnTo>
                    <a:pt x="1773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0F1FC9A-E67B-B23C-B8FB-2A4B7283C995}"/>
                </a:ext>
              </a:extLst>
            </p:cNvPr>
            <p:cNvSpPr txBox="1"/>
            <p:nvPr/>
          </p:nvSpPr>
          <p:spPr>
            <a:xfrm>
              <a:off x="0" y="-38100"/>
              <a:ext cx="1773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3F692D90-117D-519B-6095-551DA7E92B1A}"/>
              </a:ext>
            </a:extLst>
          </p:cNvPr>
          <p:cNvSpPr/>
          <p:nvPr/>
        </p:nvSpPr>
        <p:spPr>
          <a:xfrm flipH="1">
            <a:off x="10368652" y="470332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1340869" y="0"/>
                </a:moveTo>
                <a:lnTo>
                  <a:pt x="0" y="0"/>
                </a:lnTo>
                <a:lnTo>
                  <a:pt x="0" y="2471647"/>
                </a:lnTo>
                <a:lnTo>
                  <a:pt x="1340869" y="2471647"/>
                </a:lnTo>
                <a:lnTo>
                  <a:pt x="134086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7193C75-5049-0ADA-D768-DE30ED8903F7}"/>
              </a:ext>
            </a:extLst>
          </p:cNvPr>
          <p:cNvSpPr txBox="1"/>
          <p:nvPr/>
        </p:nvSpPr>
        <p:spPr>
          <a:xfrm>
            <a:off x="12387188" y="733425"/>
            <a:ext cx="4872112" cy="747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ru-RU" sz="54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Степень удовлетворенности родителей качеством реализации дополнительной образовательной программы (ежегодно)</a:t>
            </a:r>
            <a:endParaRPr lang="en-US" sz="54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F3D51A9B-7899-55F9-CA65-3264896D0CAC}"/>
              </a:ext>
            </a:extLst>
          </p:cNvPr>
          <p:cNvSpPr/>
          <p:nvPr/>
        </p:nvSpPr>
        <p:spPr>
          <a:xfrm>
            <a:off x="16374517" y="8234075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320A771-C205-F81F-90AA-64B0C2F8F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951640"/>
              </p:ext>
            </p:extLst>
          </p:nvPr>
        </p:nvGraphicFramePr>
        <p:xfrm>
          <a:off x="664968" y="2521146"/>
          <a:ext cx="9287190" cy="5100046"/>
        </p:xfrm>
        <a:graphic>
          <a:graphicData uri="http://schemas.openxmlformats.org/drawingml/2006/table">
            <a:tbl>
              <a:tblPr firstRow="1" firstCol="1" bandRow="1"/>
              <a:tblGrid>
                <a:gridCol w="2358913">
                  <a:extLst>
                    <a:ext uri="{9D8B030D-6E8A-4147-A177-3AD203B41FA5}">
                      <a16:colId xmlns:a16="http://schemas.microsoft.com/office/drawing/2014/main" val="1567717275"/>
                    </a:ext>
                  </a:extLst>
                </a:gridCol>
                <a:gridCol w="2198806">
                  <a:extLst>
                    <a:ext uri="{9D8B030D-6E8A-4147-A177-3AD203B41FA5}">
                      <a16:colId xmlns:a16="http://schemas.microsoft.com/office/drawing/2014/main" val="1430041517"/>
                    </a:ext>
                  </a:extLst>
                </a:gridCol>
                <a:gridCol w="2380261">
                  <a:extLst>
                    <a:ext uri="{9D8B030D-6E8A-4147-A177-3AD203B41FA5}">
                      <a16:colId xmlns:a16="http://schemas.microsoft.com/office/drawing/2014/main" val="4149706331"/>
                    </a:ext>
                  </a:extLst>
                </a:gridCol>
                <a:gridCol w="2349210">
                  <a:extLst>
                    <a:ext uri="{9D8B030D-6E8A-4147-A177-3AD203B41FA5}">
                      <a16:colId xmlns:a16="http://schemas.microsoft.com/office/drawing/2014/main" val="2210052690"/>
                    </a:ext>
                  </a:extLst>
                </a:gridCol>
              </a:tblGrid>
              <a:tr h="3336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процесс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Отношения ребенка в  коллективе, с педагогом, эмоциональный комфорт, отношения родителей с педагогом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Хозяйственно-бытовые условия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34639"/>
                  </a:ext>
                </a:extLst>
              </a:tr>
              <a:tr h="52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удовлетворены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815898"/>
                  </a:ext>
                </a:extLst>
              </a:tr>
              <a:tr h="52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удовлетворены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472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67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57B57-DA01-2DAE-4774-CE933F2EB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AB8A27-882E-DBA4-AF9C-EF3AAA12F4C8}"/>
              </a:ext>
            </a:extLst>
          </p:cNvPr>
          <p:cNvSpPr/>
          <p:nvPr/>
        </p:nvSpPr>
        <p:spPr>
          <a:xfrm flipH="1">
            <a:off x="1843682" y="1575435"/>
            <a:ext cx="13588349" cy="12450325"/>
          </a:xfrm>
          <a:custGeom>
            <a:avLst/>
            <a:gdLst/>
            <a:ahLst/>
            <a:cxnLst/>
            <a:rect l="l" t="t" r="r" b="b"/>
            <a:pathLst>
              <a:path w="13588349" h="12450325">
                <a:moveTo>
                  <a:pt x="13588349" y="0"/>
                </a:moveTo>
                <a:lnTo>
                  <a:pt x="0" y="0"/>
                </a:lnTo>
                <a:lnTo>
                  <a:pt x="0" y="12450325"/>
                </a:lnTo>
                <a:lnTo>
                  <a:pt x="13588349" y="12450325"/>
                </a:lnTo>
                <a:lnTo>
                  <a:pt x="1358834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1B577E6-3D55-0C5A-6775-AAF084754E1A}"/>
              </a:ext>
            </a:extLst>
          </p:cNvPr>
          <p:cNvSpPr/>
          <p:nvPr/>
        </p:nvSpPr>
        <p:spPr>
          <a:xfrm>
            <a:off x="866439" y="731357"/>
            <a:ext cx="16555122" cy="15168630"/>
          </a:xfrm>
          <a:custGeom>
            <a:avLst/>
            <a:gdLst/>
            <a:ahLst/>
            <a:cxnLst/>
            <a:rect l="l" t="t" r="r" b="b"/>
            <a:pathLst>
              <a:path w="16555122" h="15168630">
                <a:moveTo>
                  <a:pt x="0" y="0"/>
                </a:moveTo>
                <a:lnTo>
                  <a:pt x="16555122" y="0"/>
                </a:lnTo>
                <a:lnTo>
                  <a:pt x="16555122" y="15168630"/>
                </a:lnTo>
                <a:lnTo>
                  <a:pt x="0" y="15168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8ED8320-4324-0925-1248-B073DF3484E9}"/>
              </a:ext>
            </a:extLst>
          </p:cNvPr>
          <p:cNvSpPr/>
          <p:nvPr/>
        </p:nvSpPr>
        <p:spPr>
          <a:xfrm>
            <a:off x="14041914" y="2578551"/>
            <a:ext cx="808976" cy="3111447"/>
          </a:xfrm>
          <a:custGeom>
            <a:avLst/>
            <a:gdLst/>
            <a:ahLst/>
            <a:cxnLst/>
            <a:rect l="l" t="t" r="r" b="b"/>
            <a:pathLst>
              <a:path w="808976" h="3111447">
                <a:moveTo>
                  <a:pt x="0" y="0"/>
                </a:moveTo>
                <a:lnTo>
                  <a:pt x="808977" y="0"/>
                </a:lnTo>
                <a:lnTo>
                  <a:pt x="808977" y="3111447"/>
                </a:lnTo>
                <a:lnTo>
                  <a:pt x="0" y="311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EF1E8D18-6311-017B-DA63-9D521F87EF2F}"/>
              </a:ext>
            </a:extLst>
          </p:cNvPr>
          <p:cNvGrpSpPr/>
          <p:nvPr/>
        </p:nvGrpSpPr>
        <p:grpSpPr>
          <a:xfrm>
            <a:off x="1801753" y="7172093"/>
            <a:ext cx="13588349" cy="1098915"/>
            <a:chOff x="0" y="0"/>
            <a:chExt cx="2993511" cy="2894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3F24D3F-4CC5-4415-FCC4-355D36CB5EBF}"/>
                </a:ext>
              </a:extLst>
            </p:cNvPr>
            <p:cNvSpPr/>
            <p:nvPr/>
          </p:nvSpPr>
          <p:spPr>
            <a:xfrm>
              <a:off x="0" y="0"/>
              <a:ext cx="2993511" cy="289426"/>
            </a:xfrm>
            <a:custGeom>
              <a:avLst/>
              <a:gdLst/>
              <a:ahLst/>
              <a:cxnLst/>
              <a:rect l="l" t="t" r="r" b="b"/>
              <a:pathLst>
                <a:path w="2993511" h="289426">
                  <a:moveTo>
                    <a:pt x="20434" y="0"/>
                  </a:moveTo>
                  <a:lnTo>
                    <a:pt x="2973077" y="0"/>
                  </a:lnTo>
                  <a:cubicBezTo>
                    <a:pt x="2978496" y="0"/>
                    <a:pt x="2983694" y="2153"/>
                    <a:pt x="2987526" y="5985"/>
                  </a:cubicBezTo>
                  <a:cubicBezTo>
                    <a:pt x="2991358" y="9817"/>
                    <a:pt x="2993511" y="15015"/>
                    <a:pt x="2993511" y="20434"/>
                  </a:cubicBezTo>
                  <a:lnTo>
                    <a:pt x="2993511" y="268992"/>
                  </a:lnTo>
                  <a:cubicBezTo>
                    <a:pt x="2993511" y="274411"/>
                    <a:pt x="2991358" y="279609"/>
                    <a:pt x="2987526" y="283441"/>
                  </a:cubicBezTo>
                  <a:cubicBezTo>
                    <a:pt x="2983694" y="287273"/>
                    <a:pt x="2978496" y="289426"/>
                    <a:pt x="2973077" y="289426"/>
                  </a:cubicBezTo>
                  <a:lnTo>
                    <a:pt x="20434" y="289426"/>
                  </a:lnTo>
                  <a:cubicBezTo>
                    <a:pt x="15015" y="289426"/>
                    <a:pt x="9817" y="287273"/>
                    <a:pt x="5985" y="283441"/>
                  </a:cubicBezTo>
                  <a:cubicBezTo>
                    <a:pt x="2153" y="279609"/>
                    <a:pt x="0" y="274411"/>
                    <a:pt x="0" y="268992"/>
                  </a:cubicBezTo>
                  <a:lnTo>
                    <a:pt x="0" y="20434"/>
                  </a:lnTo>
                  <a:cubicBezTo>
                    <a:pt x="0" y="15015"/>
                    <a:pt x="2153" y="9817"/>
                    <a:pt x="5985" y="5985"/>
                  </a:cubicBezTo>
                  <a:cubicBezTo>
                    <a:pt x="9817" y="2153"/>
                    <a:pt x="15015" y="0"/>
                    <a:pt x="20434" y="0"/>
                  </a:cubicBezTo>
                  <a:close/>
                </a:path>
              </a:pathLst>
            </a:custGeom>
            <a:solidFill>
              <a:srgbClr val="9C7039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2C9A9D5-52E3-DD33-484A-6BE586A0BFFF}"/>
                </a:ext>
              </a:extLst>
            </p:cNvPr>
            <p:cNvSpPr txBox="1"/>
            <p:nvPr/>
          </p:nvSpPr>
          <p:spPr>
            <a:xfrm>
              <a:off x="0" y="-38100"/>
              <a:ext cx="2993511" cy="3275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EAA662F-A9E3-6194-EF31-149B7E44EE9B}"/>
              </a:ext>
            </a:extLst>
          </p:cNvPr>
          <p:cNvSpPr txBox="1"/>
          <p:nvPr/>
        </p:nvSpPr>
        <p:spPr>
          <a:xfrm>
            <a:off x="5311258" y="4134274"/>
            <a:ext cx="808556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84"/>
              </a:lnSpc>
            </a:pPr>
            <a:r>
              <a:rPr lang="ru-RU" sz="10400" dirty="0">
                <a:solidFill>
                  <a:srgbClr val="FFFAF3"/>
                </a:solidFill>
                <a:latin typeface="Impact"/>
                <a:ea typeface="Impact"/>
                <a:cs typeface="Impact"/>
                <a:sym typeface="Impact"/>
              </a:rPr>
              <a:t>сохранности</a:t>
            </a:r>
            <a:endParaRPr lang="en-US" sz="10400" dirty="0">
              <a:solidFill>
                <a:srgbClr val="FFFAF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8AC7722-7502-A3A8-013A-134D94E93552}"/>
              </a:ext>
            </a:extLst>
          </p:cNvPr>
          <p:cNvSpPr txBox="1"/>
          <p:nvPr/>
        </p:nvSpPr>
        <p:spPr>
          <a:xfrm>
            <a:off x="1843682" y="3810905"/>
            <a:ext cx="3185518" cy="1658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9600" i="1" dirty="0">
                <a:solidFill>
                  <a:srgbClr val="FFFAF3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Анализ</a:t>
            </a:r>
            <a:endParaRPr lang="en-US" sz="9600" i="1" dirty="0">
              <a:solidFill>
                <a:srgbClr val="FFFAF3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2879172-2203-C410-08C8-2D014A0C540A}"/>
              </a:ext>
            </a:extLst>
          </p:cNvPr>
          <p:cNvSpPr txBox="1"/>
          <p:nvPr/>
        </p:nvSpPr>
        <p:spPr>
          <a:xfrm>
            <a:off x="1822718" y="5521591"/>
            <a:ext cx="12240160" cy="1236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ru-RU" sz="3599" i="1" dirty="0">
                <a:solidFill>
                  <a:srgbClr val="FFFAF3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контингента учащихся в объединении показывает стабильность.</a:t>
            </a:r>
            <a:endParaRPr lang="en-US" sz="3599" i="1" dirty="0">
              <a:solidFill>
                <a:srgbClr val="FFFAF3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DE4D540-0564-B517-3B86-FA327AAFEF7A}"/>
              </a:ext>
            </a:extLst>
          </p:cNvPr>
          <p:cNvSpPr txBox="1"/>
          <p:nvPr/>
        </p:nvSpPr>
        <p:spPr>
          <a:xfrm>
            <a:off x="2214610" y="7381507"/>
            <a:ext cx="14278861" cy="569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ru-RU" sz="2800" b="1" dirty="0">
                <a:solidFill>
                  <a:srgbClr val="FFFAF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Доля учащихся, прошедших полный курс освоения программы </a:t>
            </a:r>
            <a:endParaRPr lang="en-US" sz="2800" b="1" dirty="0">
              <a:solidFill>
                <a:srgbClr val="FFFAF3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4B62195-CDD8-3E23-74A6-D894530FED7E}"/>
              </a:ext>
            </a:extLst>
          </p:cNvPr>
          <p:cNvSpPr txBox="1"/>
          <p:nvPr/>
        </p:nvSpPr>
        <p:spPr>
          <a:xfrm>
            <a:off x="1822718" y="8577869"/>
            <a:ext cx="15343246" cy="582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ru-RU" sz="3499" i="1" dirty="0">
                <a:solidFill>
                  <a:srgbClr val="FFFAF3"/>
                </a:solidFill>
                <a:latin typeface="Montserrat"/>
                <a:ea typeface="Montserrat"/>
                <a:cs typeface="Montserrat"/>
                <a:sym typeface="Montserrat"/>
              </a:rPr>
              <a:t>по всем группам и годам обучения составляет 100%</a:t>
            </a:r>
            <a:endParaRPr lang="en-US" sz="3499" i="1" dirty="0">
              <a:solidFill>
                <a:srgbClr val="FFFAF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4CC614D2-81A8-DA51-0AF5-DEC31BE50003}"/>
              </a:ext>
            </a:extLst>
          </p:cNvPr>
          <p:cNvSpPr/>
          <p:nvPr/>
        </p:nvSpPr>
        <p:spPr>
          <a:xfrm>
            <a:off x="1801754" y="1534165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9" y="0"/>
                </a:lnTo>
                <a:lnTo>
                  <a:pt x="990339" y="990339"/>
                </a:lnTo>
                <a:lnTo>
                  <a:pt x="0" y="9903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87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25AFB2-9253-BF94-0736-5C5884C5A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2E0E6AB-4179-D3E6-541E-63A9E7EA31C8}"/>
              </a:ext>
            </a:extLst>
          </p:cNvPr>
          <p:cNvSpPr/>
          <p:nvPr/>
        </p:nvSpPr>
        <p:spPr>
          <a:xfrm>
            <a:off x="5784378" y="3026790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8EDDD5D9-EA73-B2A0-6C5B-3D10AC4FA245}"/>
              </a:ext>
            </a:extLst>
          </p:cNvPr>
          <p:cNvSpPr/>
          <p:nvPr/>
        </p:nvSpPr>
        <p:spPr>
          <a:xfrm>
            <a:off x="5791325" y="975784"/>
            <a:ext cx="1340869" cy="2471647"/>
          </a:xfrm>
          <a:custGeom>
            <a:avLst/>
            <a:gdLst/>
            <a:ahLst/>
            <a:cxnLst/>
            <a:rect l="l" t="t" r="r" b="b"/>
            <a:pathLst>
              <a:path w="1340869" h="2471647">
                <a:moveTo>
                  <a:pt x="0" y="0"/>
                </a:moveTo>
                <a:lnTo>
                  <a:pt x="1340868" y="0"/>
                </a:lnTo>
                <a:lnTo>
                  <a:pt x="1340868" y="2471647"/>
                </a:lnTo>
                <a:lnTo>
                  <a:pt x="0" y="2471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0FE203-9D34-3242-4DF4-84F61C0FDF60}"/>
              </a:ext>
            </a:extLst>
          </p:cNvPr>
          <p:cNvGrpSpPr/>
          <p:nvPr/>
        </p:nvGrpSpPr>
        <p:grpSpPr>
          <a:xfrm>
            <a:off x="0" y="0"/>
            <a:ext cx="6733800" cy="10287000"/>
            <a:chOff x="0" y="0"/>
            <a:chExt cx="1773511" cy="27093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4E8F85A-B3D4-D331-5E4B-FC2AD94E2B0C}"/>
                </a:ext>
              </a:extLst>
            </p:cNvPr>
            <p:cNvSpPr/>
            <p:nvPr/>
          </p:nvSpPr>
          <p:spPr>
            <a:xfrm>
              <a:off x="0" y="0"/>
              <a:ext cx="1773511" cy="2709333"/>
            </a:xfrm>
            <a:custGeom>
              <a:avLst/>
              <a:gdLst/>
              <a:ahLst/>
              <a:cxnLst/>
              <a:rect l="l" t="t" r="r" b="b"/>
              <a:pathLst>
                <a:path w="1773511" h="2709333">
                  <a:moveTo>
                    <a:pt x="0" y="0"/>
                  </a:moveTo>
                  <a:lnTo>
                    <a:pt x="1773511" y="0"/>
                  </a:lnTo>
                  <a:lnTo>
                    <a:pt x="177351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2641963-301F-246D-D75F-2A4EEAE109E8}"/>
                </a:ext>
              </a:extLst>
            </p:cNvPr>
            <p:cNvSpPr txBox="1"/>
            <p:nvPr/>
          </p:nvSpPr>
          <p:spPr>
            <a:xfrm>
              <a:off x="0" y="-38100"/>
              <a:ext cx="177351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1A9558B5-D194-8225-18A5-610ECA80B273}"/>
              </a:ext>
            </a:extLst>
          </p:cNvPr>
          <p:cNvSpPr txBox="1"/>
          <p:nvPr/>
        </p:nvSpPr>
        <p:spPr>
          <a:xfrm>
            <a:off x="999835" y="4240532"/>
            <a:ext cx="6188104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80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контингента учащихся</a:t>
            </a:r>
            <a:endParaRPr lang="en-US" sz="80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A79F4174-B272-04FD-C3C5-34114B5D09E6}"/>
              </a:ext>
            </a:extLst>
          </p:cNvPr>
          <p:cNvSpPr txBox="1"/>
          <p:nvPr/>
        </p:nvSpPr>
        <p:spPr>
          <a:xfrm>
            <a:off x="273656" y="1800400"/>
            <a:ext cx="6655867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80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Показатели сохранности</a:t>
            </a:r>
            <a:endParaRPr lang="en-US" sz="80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6064969-3056-6814-1748-C07A2B21385C}"/>
              </a:ext>
            </a:extLst>
          </p:cNvPr>
          <p:cNvSpPr/>
          <p:nvPr/>
        </p:nvSpPr>
        <p:spPr>
          <a:xfrm>
            <a:off x="1028700" y="7371182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C290BF1-0598-34F6-0101-DFDE3849E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681452"/>
              </p:ext>
            </p:extLst>
          </p:nvPr>
        </p:nvGraphicFramePr>
        <p:xfrm>
          <a:off x="7502909" y="1677283"/>
          <a:ext cx="10405398" cy="6787772"/>
        </p:xfrm>
        <a:graphic>
          <a:graphicData uri="http://schemas.openxmlformats.org/drawingml/2006/table">
            <a:tbl>
              <a:tblPr firstRow="1" firstCol="1" bandRow="1"/>
              <a:tblGrid>
                <a:gridCol w="1267434">
                  <a:extLst>
                    <a:ext uri="{9D8B030D-6E8A-4147-A177-3AD203B41FA5}">
                      <a16:colId xmlns:a16="http://schemas.microsoft.com/office/drawing/2014/main" val="1484537755"/>
                    </a:ext>
                  </a:extLst>
                </a:gridCol>
                <a:gridCol w="2283916">
                  <a:extLst>
                    <a:ext uri="{9D8B030D-6E8A-4147-A177-3AD203B41FA5}">
                      <a16:colId xmlns:a16="http://schemas.microsoft.com/office/drawing/2014/main" val="1890317666"/>
                    </a:ext>
                  </a:extLst>
                </a:gridCol>
                <a:gridCol w="2285066">
                  <a:extLst>
                    <a:ext uri="{9D8B030D-6E8A-4147-A177-3AD203B41FA5}">
                      <a16:colId xmlns:a16="http://schemas.microsoft.com/office/drawing/2014/main" val="3636027124"/>
                    </a:ext>
                  </a:extLst>
                </a:gridCol>
                <a:gridCol w="2283916">
                  <a:extLst>
                    <a:ext uri="{9D8B030D-6E8A-4147-A177-3AD203B41FA5}">
                      <a16:colId xmlns:a16="http://schemas.microsoft.com/office/drawing/2014/main" val="3310173969"/>
                    </a:ext>
                  </a:extLst>
                </a:gridCol>
                <a:gridCol w="2285066">
                  <a:extLst>
                    <a:ext uri="{9D8B030D-6E8A-4147-A177-3AD203B41FA5}">
                      <a16:colId xmlns:a16="http://schemas.microsoft.com/office/drawing/2014/main" val="1992709982"/>
                    </a:ext>
                  </a:extLst>
                </a:gridCol>
              </a:tblGrid>
              <a:tr h="1815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Учебный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полный курс программы</a:t>
                      </a:r>
                      <a:b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 год обучения)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полный курс программы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 год обучения)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полный курс программы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 год обучения)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учащихся, освоивших полный курс программы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 год обучения)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847117"/>
                  </a:ext>
                </a:extLst>
              </a:tr>
              <a:tr h="91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2021-2022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601155"/>
                  </a:ext>
                </a:extLst>
              </a:tr>
              <a:tr h="91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2022-2023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446660"/>
                  </a:ext>
                </a:extLst>
              </a:tr>
              <a:tr h="91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2023-2024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3209921"/>
                  </a:ext>
                </a:extLst>
              </a:tr>
              <a:tr h="91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7263390"/>
                  </a:ext>
                </a:extLst>
              </a:tr>
              <a:tr h="918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438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62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5241948" y="-445708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 rot="-5400000">
            <a:off x="2941858" y="-445708"/>
            <a:ext cx="2232279" cy="4114800"/>
          </a:xfrm>
          <a:custGeom>
            <a:avLst/>
            <a:gdLst/>
            <a:ahLst/>
            <a:cxnLst/>
            <a:rect l="l" t="t" r="r" b="b"/>
            <a:pathLst>
              <a:path w="2232279" h="4114800">
                <a:moveTo>
                  <a:pt x="0" y="0"/>
                </a:moveTo>
                <a:lnTo>
                  <a:pt x="2232279" y="0"/>
                </a:lnTo>
                <a:lnTo>
                  <a:pt x="22322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/>
          <p:nvPr/>
        </p:nvGrpSpPr>
        <p:grpSpPr>
          <a:xfrm>
            <a:off x="0" y="2616608"/>
            <a:ext cx="17520367" cy="7670392"/>
            <a:chOff x="0" y="0"/>
            <a:chExt cx="4614418" cy="20201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614418" cy="2020185"/>
            </a:xfrm>
            <a:custGeom>
              <a:avLst/>
              <a:gdLst/>
              <a:ahLst/>
              <a:cxnLst/>
              <a:rect l="l" t="t" r="r" b="b"/>
              <a:pathLst>
                <a:path w="4614418" h="2020185">
                  <a:moveTo>
                    <a:pt x="15466" y="0"/>
                  </a:moveTo>
                  <a:lnTo>
                    <a:pt x="4598952" y="0"/>
                  </a:lnTo>
                  <a:cubicBezTo>
                    <a:pt x="4607493" y="0"/>
                    <a:pt x="4614418" y="6924"/>
                    <a:pt x="4614418" y="15466"/>
                  </a:cubicBezTo>
                  <a:lnTo>
                    <a:pt x="4614418" y="2004719"/>
                  </a:lnTo>
                  <a:cubicBezTo>
                    <a:pt x="4614418" y="2008821"/>
                    <a:pt x="4612788" y="2012755"/>
                    <a:pt x="4609888" y="2015656"/>
                  </a:cubicBezTo>
                  <a:cubicBezTo>
                    <a:pt x="4606987" y="2018556"/>
                    <a:pt x="4603054" y="2020185"/>
                    <a:pt x="4598952" y="2020185"/>
                  </a:cubicBezTo>
                  <a:lnTo>
                    <a:pt x="15466" y="2020185"/>
                  </a:lnTo>
                  <a:cubicBezTo>
                    <a:pt x="6924" y="2020185"/>
                    <a:pt x="0" y="2013261"/>
                    <a:pt x="0" y="2004719"/>
                  </a:cubicBezTo>
                  <a:lnTo>
                    <a:pt x="0" y="15466"/>
                  </a:lnTo>
                  <a:cubicBezTo>
                    <a:pt x="0" y="6924"/>
                    <a:pt x="6924" y="0"/>
                    <a:pt x="15466" y="0"/>
                  </a:cubicBezTo>
                  <a:close/>
                </a:path>
              </a:pathLst>
            </a:custGeom>
            <a:solidFill>
              <a:srgbClr val="E6D7C4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614418" cy="2058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52505" y="3695700"/>
            <a:ext cx="16163814" cy="6324599"/>
            <a:chOff x="0" y="0"/>
            <a:chExt cx="960403" cy="80251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60403" cy="802518"/>
            </a:xfrm>
            <a:custGeom>
              <a:avLst/>
              <a:gdLst/>
              <a:ahLst/>
              <a:cxnLst/>
              <a:rect l="l" t="t" r="r" b="b"/>
              <a:pathLst>
                <a:path w="960403" h="802518">
                  <a:moveTo>
                    <a:pt x="63693" y="0"/>
                  </a:moveTo>
                  <a:lnTo>
                    <a:pt x="896710" y="0"/>
                  </a:lnTo>
                  <a:cubicBezTo>
                    <a:pt x="913603" y="0"/>
                    <a:pt x="929803" y="6710"/>
                    <a:pt x="941748" y="18655"/>
                  </a:cubicBezTo>
                  <a:cubicBezTo>
                    <a:pt x="953693" y="30600"/>
                    <a:pt x="960403" y="46800"/>
                    <a:pt x="960403" y="63693"/>
                  </a:cubicBezTo>
                  <a:lnTo>
                    <a:pt x="960403" y="738825"/>
                  </a:lnTo>
                  <a:cubicBezTo>
                    <a:pt x="960403" y="774002"/>
                    <a:pt x="931887" y="802518"/>
                    <a:pt x="896710" y="802518"/>
                  </a:cubicBezTo>
                  <a:lnTo>
                    <a:pt x="63693" y="802518"/>
                  </a:lnTo>
                  <a:cubicBezTo>
                    <a:pt x="46800" y="802518"/>
                    <a:pt x="30600" y="795807"/>
                    <a:pt x="18655" y="783863"/>
                  </a:cubicBezTo>
                  <a:cubicBezTo>
                    <a:pt x="6710" y="771918"/>
                    <a:pt x="0" y="755718"/>
                    <a:pt x="0" y="738825"/>
                  </a:cubicBezTo>
                  <a:lnTo>
                    <a:pt x="0" y="63693"/>
                  </a:lnTo>
                  <a:cubicBezTo>
                    <a:pt x="0" y="46800"/>
                    <a:pt x="6710" y="30600"/>
                    <a:pt x="18655" y="18655"/>
                  </a:cubicBezTo>
                  <a:cubicBezTo>
                    <a:pt x="30600" y="6710"/>
                    <a:pt x="46800" y="0"/>
                    <a:pt x="63693" y="0"/>
                  </a:cubicBezTo>
                  <a:close/>
                </a:path>
              </a:pathLst>
            </a:custGeom>
            <a:solidFill>
              <a:srgbClr val="2E1E15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60403" cy="8406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69501" y="1775355"/>
            <a:ext cx="2422094" cy="2886803"/>
            <a:chOff x="-233739" y="-383926"/>
            <a:chExt cx="940147" cy="1120526"/>
          </a:xfrm>
        </p:grpSpPr>
        <p:sp>
          <p:nvSpPr>
            <p:cNvPr id="20" name="Freeform 20"/>
            <p:cNvSpPr/>
            <p:nvPr/>
          </p:nvSpPr>
          <p:spPr>
            <a:xfrm>
              <a:off x="-233739" y="-383926"/>
              <a:ext cx="779484" cy="812800"/>
            </a:xfrm>
            <a:custGeom>
              <a:avLst/>
              <a:gdLst/>
              <a:ahLst/>
              <a:cxnLst/>
              <a:rect l="l" t="t" r="r" b="b"/>
              <a:pathLst>
                <a:path w="779484" h="812800">
                  <a:moveTo>
                    <a:pt x="389742" y="0"/>
                  </a:moveTo>
                  <a:cubicBezTo>
                    <a:pt x="174493" y="0"/>
                    <a:pt x="0" y="181951"/>
                    <a:pt x="0" y="406400"/>
                  </a:cubicBezTo>
                  <a:cubicBezTo>
                    <a:pt x="0" y="630849"/>
                    <a:pt x="174493" y="812800"/>
                    <a:pt x="389742" y="812800"/>
                  </a:cubicBezTo>
                  <a:cubicBezTo>
                    <a:pt x="604990" y="812800"/>
                    <a:pt x="779484" y="630849"/>
                    <a:pt x="779484" y="406400"/>
                  </a:cubicBezTo>
                  <a:cubicBezTo>
                    <a:pt x="779484" y="181951"/>
                    <a:pt x="604990" y="0"/>
                    <a:pt x="389742" y="0"/>
                  </a:cubicBezTo>
                  <a:close/>
                </a:path>
              </a:pathLst>
            </a:custGeom>
            <a:solidFill>
              <a:srgbClr val="6D430E"/>
            </a:solidFill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3077" y="38100"/>
              <a:ext cx="63333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9977676" y="4588769"/>
            <a:ext cx="1631646" cy="179954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31" name="Freeform 31"/>
          <p:cNvSpPr/>
          <p:nvPr/>
        </p:nvSpPr>
        <p:spPr>
          <a:xfrm>
            <a:off x="1226751" y="2198651"/>
            <a:ext cx="1310621" cy="1347683"/>
          </a:xfrm>
          <a:custGeom>
            <a:avLst/>
            <a:gdLst/>
            <a:ahLst/>
            <a:cxnLst/>
            <a:rect l="l" t="t" r="r" b="b"/>
            <a:pathLst>
              <a:path w="1310621" h="1347683">
                <a:moveTo>
                  <a:pt x="0" y="0"/>
                </a:moveTo>
                <a:lnTo>
                  <a:pt x="1310622" y="0"/>
                </a:lnTo>
                <a:lnTo>
                  <a:pt x="1310622" y="1347682"/>
                </a:lnTo>
                <a:lnTo>
                  <a:pt x="0" y="13476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5" name="Freeform 35"/>
          <p:cNvSpPr/>
          <p:nvPr/>
        </p:nvSpPr>
        <p:spPr>
          <a:xfrm>
            <a:off x="6714922" y="1116523"/>
            <a:ext cx="990338" cy="990338"/>
          </a:xfrm>
          <a:custGeom>
            <a:avLst/>
            <a:gdLst/>
            <a:ahLst/>
            <a:cxnLst/>
            <a:rect l="l" t="t" r="r" b="b"/>
            <a:pathLst>
              <a:path w="990338" h="990338">
                <a:moveTo>
                  <a:pt x="0" y="0"/>
                </a:moveTo>
                <a:lnTo>
                  <a:pt x="990338" y="0"/>
                </a:lnTo>
                <a:lnTo>
                  <a:pt x="990338" y="990338"/>
                </a:lnTo>
                <a:lnTo>
                  <a:pt x="0" y="9903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6" name="Freeform 36"/>
          <p:cNvSpPr/>
          <p:nvPr/>
        </p:nvSpPr>
        <p:spPr>
          <a:xfrm>
            <a:off x="3104232" y="2446192"/>
            <a:ext cx="1780524" cy="636537"/>
          </a:xfrm>
          <a:custGeom>
            <a:avLst/>
            <a:gdLst/>
            <a:ahLst/>
            <a:cxnLst/>
            <a:rect l="l" t="t" r="r" b="b"/>
            <a:pathLst>
              <a:path w="1780524" h="636537">
                <a:moveTo>
                  <a:pt x="0" y="0"/>
                </a:moveTo>
                <a:lnTo>
                  <a:pt x="1780524" y="0"/>
                </a:lnTo>
                <a:lnTo>
                  <a:pt x="1780524" y="636537"/>
                </a:lnTo>
                <a:lnTo>
                  <a:pt x="0" y="6365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7" name="TextBox 37"/>
          <p:cNvSpPr txBox="1"/>
          <p:nvPr/>
        </p:nvSpPr>
        <p:spPr>
          <a:xfrm>
            <a:off x="11609322" y="694426"/>
            <a:ext cx="7474266" cy="1681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560"/>
              </a:lnSpc>
            </a:pPr>
            <a:r>
              <a:rPr lang="ru-RU" sz="8000" dirty="0">
                <a:solidFill>
                  <a:srgbClr val="2E1E15"/>
                </a:solidFill>
                <a:latin typeface="Impact"/>
                <a:ea typeface="Impact"/>
                <a:cs typeface="Impact"/>
                <a:sym typeface="Impact"/>
              </a:rPr>
              <a:t>Результатов</a:t>
            </a:r>
            <a:endParaRPr lang="en-US" sz="8000" dirty="0">
              <a:solidFill>
                <a:srgbClr val="2E1E15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8603693" y="795666"/>
            <a:ext cx="3793341" cy="165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439"/>
              </a:lnSpc>
            </a:pPr>
            <a:r>
              <a:rPr lang="ru-RU" sz="8800" i="1" dirty="0">
                <a:solidFill>
                  <a:srgbClr val="6D430E"/>
                </a:solidFill>
                <a:latin typeface="StudioScriptCTT" pitchFamily="2" charset="0"/>
                <a:ea typeface="The Seasons Italics"/>
                <a:cs typeface="The Seasons Italics"/>
                <a:sym typeface="The Seasons Italics"/>
              </a:rPr>
              <a:t>Анализ</a:t>
            </a:r>
            <a:endParaRPr lang="en-US" sz="9600" i="1" dirty="0">
              <a:solidFill>
                <a:srgbClr val="6D430E"/>
              </a:solidFill>
              <a:latin typeface="StudioScriptCTT" pitchFamily="2" charset="0"/>
              <a:ea typeface="The Seasons Italics"/>
              <a:cs typeface="The Seasons Italics"/>
              <a:sym typeface="The Seasons Italic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939233" y="3921935"/>
            <a:ext cx="15528308" cy="5678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400" dirty="0">
                <a:solidFill>
                  <a:srgbClr val="FFFAF3"/>
                </a:solidFill>
                <a:latin typeface="Montserrat" panose="00000500000000000000" pitchFamily="2" charset="-52"/>
                <a:ea typeface="Montserrat Bold"/>
                <a:cs typeface="Montserrat Bold"/>
                <a:sym typeface="Montserrat Bold"/>
              </a:rPr>
              <a:t>	</a:t>
            </a:r>
            <a:r>
              <a:rPr lang="ru-RU" sz="2300" dirty="0">
                <a:solidFill>
                  <a:srgbClr val="FFFAF3"/>
                </a:solidFill>
                <a:latin typeface="Montserrat" panose="00000500000000000000" pitchFamily="2" charset="-52"/>
                <a:ea typeface="Montserrat Bold"/>
                <a:cs typeface="Montserrat Bold"/>
                <a:sym typeface="Montserrat Bold"/>
              </a:rPr>
              <a:t>Проанализировав результаты работы за 5 лет, можно сделать вывод, что поставленные задачи выполняются успешно: учащиеся последовательно осваивают волонтёрскую деятельность, переходят от участия к самостоятельной организации проектов и наставничеству, а к финалу уверенно реализуют полноценные социальные проекты и публично защищают результаты.</a:t>
            </a:r>
          </a:p>
          <a:p>
            <a:pPr algn="just"/>
            <a:r>
              <a:rPr lang="ru-RU" sz="2300" dirty="0">
                <a:solidFill>
                  <a:srgbClr val="FFFAF3"/>
                </a:solidFill>
                <a:latin typeface="Montserrat" panose="00000500000000000000" pitchFamily="2" charset="-52"/>
                <a:ea typeface="Montserrat Bold"/>
                <a:cs typeface="Montserrat Bold"/>
                <a:sym typeface="Montserrat Bold"/>
              </a:rPr>
              <a:t>	Эффективность достигается за счёт продуманной траектории развития, сочетания методик (коллективно‑творческое воспитание, проектное и личностно‑ориентированное обучение, наставничество), системы ступеней мастерства и регулярной рефлексии. Динамика роста подтверждается диагностикой: от базового уровня на старте - к высокому к завершению программы. Положительный психологический микроклимат и преемственность (когда старшие поддерживают младших, а затем сами становятся наставниками) создают устойчивую среду для социализации, развития универсальных навыков и профессионального самоопределения подростков.</a:t>
            </a:r>
          </a:p>
          <a:p>
            <a:pPr algn="just"/>
            <a:r>
              <a:rPr lang="ru-RU" sz="2300" dirty="0">
                <a:solidFill>
                  <a:srgbClr val="FFFAF3"/>
                </a:solidFill>
                <a:latin typeface="Montserrat" panose="00000500000000000000" pitchFamily="2" charset="-52"/>
                <a:ea typeface="Montserrat Bold"/>
                <a:cs typeface="Montserrat Bold"/>
                <a:sym typeface="Montserrat Bold"/>
              </a:rPr>
              <a:t>	За время существования программы участники отряда получили признание за вклад в развитие добровольчества среди молодёжи. Их работа получила высокую оценку как среди сверстников, так и среди взрослых наставников, что подтверждает важность и эффективность их деятельности.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2346</Words>
  <Application>Microsoft Office PowerPoint</Application>
  <PresentationFormat>Произвольный</PresentationFormat>
  <Paragraphs>449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Montserrat Bold</vt:lpstr>
      <vt:lpstr>Montserrat Italics</vt:lpstr>
      <vt:lpstr>Impact</vt:lpstr>
      <vt:lpstr>StudioScriptCTT</vt:lpstr>
      <vt:lpstr>Times New Roman</vt:lpstr>
      <vt:lpstr>Montserrat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and Brown Modern Creative Portfolio Presentation</dc:title>
  <cp:lastModifiedBy>Lenovo</cp:lastModifiedBy>
  <cp:revision>6</cp:revision>
  <dcterms:created xsi:type="dcterms:W3CDTF">2006-08-16T00:00:00Z</dcterms:created>
  <dcterms:modified xsi:type="dcterms:W3CDTF">2026-09-23T19:30:49Z</dcterms:modified>
  <dc:identifier>DAHO1tqDRVw</dc:identifier>
</cp:coreProperties>
</file>